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04" r:id="rId2"/>
    <p:sldId id="301" r:id="rId3"/>
    <p:sldId id="302" r:id="rId4"/>
    <p:sldId id="303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76" y="2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9F37C-7C7E-4052-A3A9-4A9D6C81457B}" type="datetimeFigureOut">
              <a:rPr lang="de-DE" smtClean="0"/>
              <a:t>24.04.2019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C4DAF-3716-4E36-8FD4-87D0745F7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8942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92952F-72B8-4263-8A7E-F316E0B09CD6}" type="slidenum">
              <a:rPr kumimoji="0" lang="de-DE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sym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sz="1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784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92952F-72B8-4263-8A7E-F316E0B09CD6}" type="slidenum">
              <a:rPr kumimoji="0" lang="de-DE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sym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1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955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92952F-72B8-4263-8A7E-F316E0B09CD6}" type="slidenum">
              <a:rPr kumimoji="0" lang="de-DE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sym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sz="1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868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588"/>
            <a:ext cx="12192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51584" y="4653136"/>
            <a:ext cx="8544949" cy="1152128"/>
          </a:xfrm>
        </p:spPr>
        <p:txBody>
          <a:bodyPr anchor="t"/>
          <a:lstStyle>
            <a:lvl1pPr algn="l">
              <a:defRPr sz="1800" cap="all" baseline="0">
                <a:solidFill>
                  <a:schemeClr val="accent2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351584" y="5877272"/>
            <a:ext cx="8534400" cy="792088"/>
          </a:xfrm>
        </p:spPr>
        <p:txBody>
          <a:bodyPr/>
          <a:lstStyle>
            <a:lvl1pPr marL="0" indent="0" algn="l">
              <a:buNone/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Name des Vortragenden</a:t>
            </a:r>
          </a:p>
          <a:p>
            <a:r>
              <a:rPr lang="de-DE" dirty="0"/>
              <a:t>Firma</a:t>
            </a:r>
          </a:p>
          <a:p>
            <a:r>
              <a:rPr lang="de-DE" dirty="0"/>
              <a:t>Job Position / Funktion</a:t>
            </a:r>
          </a:p>
        </p:txBody>
      </p:sp>
    </p:spTree>
    <p:extLst>
      <p:ext uri="{BB962C8B-B14F-4D97-AF65-F5344CB8AC3E}">
        <p14:creationId xmlns:p14="http://schemas.microsoft.com/office/powerpoint/2010/main" val="2113629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623392" y="1484784"/>
            <a:ext cx="11041227" cy="3882554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3392" y="5367338"/>
            <a:ext cx="1104122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9B5CC4-12BA-4B01-A466-142B56AACC1C}" type="datetime1">
              <a:rPr lang="de-DE" smtClean="0">
                <a:solidFill>
                  <a:srgbClr val="3E3D40">
                    <a:lumMod val="60000"/>
                    <a:lumOff val="40000"/>
                  </a:srgbClr>
                </a:solidFill>
              </a:rPr>
              <a:pPr/>
              <a:t>24.04.2019</a:t>
            </a:fld>
            <a:endParaRPr lang="de-DE">
              <a:solidFill>
                <a:srgbClr val="3E3D40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3E3D40">
                    <a:lumMod val="60000"/>
                    <a:lumOff val="40000"/>
                  </a:srgbClr>
                </a:solidFill>
              </a:rPr>
              <a:t>Figure 9.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F430A0-DF90-4682-B8C1-1BCFE983D179}" type="slidenum">
              <a:rPr lang="de-DE" smtClean="0">
                <a:solidFill>
                  <a:srgbClr val="3E3D40">
                    <a:lumMod val="60000"/>
                    <a:lumOff val="40000"/>
                  </a:srgbClr>
                </a:solidFill>
              </a:rPr>
              <a:pPr/>
              <a:t>‹Nr.›</a:t>
            </a:fld>
            <a:endParaRPr lang="de-DE">
              <a:solidFill>
                <a:srgbClr val="3E3D40">
                  <a:lumMod val="60000"/>
                  <a:lumOff val="40000"/>
                </a:srgbClr>
              </a:solidFill>
            </a:endParaRPr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022571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257988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3907D5-A24E-442E-B725-DEDC1DB7C3DF}" type="datetime1">
              <a:rPr lang="de-DE" smtClean="0">
                <a:solidFill>
                  <a:srgbClr val="3E3D40">
                    <a:lumMod val="60000"/>
                    <a:lumOff val="40000"/>
                  </a:srgbClr>
                </a:solidFill>
              </a:rPr>
              <a:pPr/>
              <a:t>24.04.2019</a:t>
            </a:fld>
            <a:endParaRPr lang="de-DE">
              <a:solidFill>
                <a:srgbClr val="3E3D40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3E3D40">
                    <a:lumMod val="60000"/>
                    <a:lumOff val="40000"/>
                  </a:srgbClr>
                </a:solidFill>
              </a:rPr>
              <a:t>Figure 9.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F430A0-DF90-4682-B8C1-1BCFE983D179}" type="slidenum">
              <a:rPr lang="de-DE" smtClean="0">
                <a:solidFill>
                  <a:srgbClr val="3E3D40">
                    <a:lumMod val="60000"/>
                    <a:lumOff val="40000"/>
                  </a:srgbClr>
                </a:solidFill>
              </a:rPr>
              <a:pPr/>
              <a:t>‹Nr.›</a:t>
            </a:fld>
            <a:endParaRPr lang="de-DE">
              <a:solidFill>
                <a:srgbClr val="3E3D40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199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1196753"/>
            <a:ext cx="2921429" cy="4929411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7886667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FC0D0D-8BF0-4B61-96B8-05D3B282DAB6}" type="datetime1">
              <a:rPr lang="de-DE" smtClean="0">
                <a:solidFill>
                  <a:srgbClr val="3E3D40">
                    <a:lumMod val="60000"/>
                    <a:lumOff val="40000"/>
                  </a:srgbClr>
                </a:solidFill>
              </a:rPr>
              <a:pPr/>
              <a:t>24.04.2019</a:t>
            </a:fld>
            <a:endParaRPr lang="de-DE">
              <a:solidFill>
                <a:srgbClr val="3E3D40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3E3D40">
                    <a:lumMod val="60000"/>
                    <a:lumOff val="40000"/>
                  </a:srgbClr>
                </a:solidFill>
              </a:rPr>
              <a:t>Figure 9.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F430A0-DF90-4682-B8C1-1BCFE983D179}" type="slidenum">
              <a:rPr lang="de-DE" smtClean="0">
                <a:solidFill>
                  <a:srgbClr val="3E3D40">
                    <a:lumMod val="60000"/>
                    <a:lumOff val="40000"/>
                  </a:srgbClr>
                </a:solidFill>
              </a:rPr>
              <a:pPr/>
              <a:t>‹Nr.›</a:t>
            </a:fld>
            <a:endParaRPr lang="de-DE">
              <a:solidFill>
                <a:srgbClr val="3E3D40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028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7EE8A1-E37B-4E4C-B31D-BA31EA78DAD1}" type="datetime1">
              <a:rPr lang="de-DE" smtClean="0">
                <a:solidFill>
                  <a:srgbClr val="3E3D40">
                    <a:lumMod val="60000"/>
                    <a:lumOff val="40000"/>
                  </a:srgbClr>
                </a:solidFill>
              </a:rPr>
              <a:pPr/>
              <a:t>24.04.2019</a:t>
            </a:fld>
            <a:endParaRPr lang="de-DE">
              <a:solidFill>
                <a:srgbClr val="3E3D40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3E3D40">
                    <a:lumMod val="60000"/>
                    <a:lumOff val="40000"/>
                  </a:srgbClr>
                </a:solidFill>
              </a:rPr>
              <a:t>Figure 9.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F430A0-DF90-4682-B8C1-1BCFE983D179}" type="slidenum">
              <a:rPr lang="de-DE" smtClean="0">
                <a:solidFill>
                  <a:srgbClr val="3E3D40">
                    <a:lumMod val="60000"/>
                    <a:lumOff val="40000"/>
                  </a:srgbClr>
                </a:solidFill>
              </a:rPr>
              <a:pPr/>
              <a:t>‹Nr.›</a:t>
            </a:fld>
            <a:endParaRPr lang="de-DE">
              <a:solidFill>
                <a:srgbClr val="3E3D40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876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DD7980-9BE4-40EA-966C-69E4DACE35FE}" type="datetime1">
              <a:rPr lang="de-DE" smtClean="0">
                <a:solidFill>
                  <a:srgbClr val="3E3D40">
                    <a:lumMod val="60000"/>
                    <a:lumOff val="40000"/>
                  </a:srgbClr>
                </a:solidFill>
              </a:rPr>
              <a:pPr/>
              <a:t>24.04.2019</a:t>
            </a:fld>
            <a:endParaRPr lang="de-DE">
              <a:solidFill>
                <a:srgbClr val="3E3D40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3E3D40">
                    <a:lumMod val="60000"/>
                    <a:lumOff val="40000"/>
                  </a:srgbClr>
                </a:solidFill>
              </a:rPr>
              <a:t>Figure 9.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F430A0-DF90-4682-B8C1-1BCFE983D179}" type="slidenum">
              <a:rPr lang="de-DE" smtClean="0">
                <a:solidFill>
                  <a:srgbClr val="3E3D40">
                    <a:lumMod val="60000"/>
                    <a:lumOff val="40000"/>
                  </a:srgbClr>
                </a:solidFill>
              </a:rPr>
              <a:pPr/>
              <a:t>‹Nr.›</a:t>
            </a:fld>
            <a:endParaRPr lang="de-DE">
              <a:solidFill>
                <a:srgbClr val="3E3D40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435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2400" b="1" cap="all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0F07CB-C74E-4F74-A653-AD5C3A0C3554}" type="datetime1">
              <a:rPr lang="de-DE" smtClean="0">
                <a:solidFill>
                  <a:srgbClr val="3E3D40">
                    <a:lumMod val="60000"/>
                    <a:lumOff val="40000"/>
                  </a:srgbClr>
                </a:solidFill>
              </a:rPr>
              <a:pPr/>
              <a:t>24.04.2019</a:t>
            </a:fld>
            <a:endParaRPr lang="de-DE">
              <a:solidFill>
                <a:srgbClr val="3E3D40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3E3D40">
                    <a:lumMod val="60000"/>
                    <a:lumOff val="40000"/>
                  </a:srgbClr>
                </a:solidFill>
              </a:rPr>
              <a:t>Figure 9.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F430A0-DF90-4682-B8C1-1BCFE983D179}" type="slidenum">
              <a:rPr lang="de-DE" smtClean="0">
                <a:solidFill>
                  <a:srgbClr val="3E3D40">
                    <a:lumMod val="60000"/>
                    <a:lumOff val="40000"/>
                  </a:srgbClr>
                </a:solidFill>
              </a:rPr>
              <a:pPr/>
              <a:t>‹Nr.›</a:t>
            </a:fld>
            <a:endParaRPr lang="de-DE">
              <a:solidFill>
                <a:srgbClr val="3E3D40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090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278E16-0C5C-49A9-9D10-3DBAEC5FC1F1}" type="datetime1">
              <a:rPr lang="de-DE" smtClean="0">
                <a:solidFill>
                  <a:srgbClr val="3E3D40">
                    <a:lumMod val="60000"/>
                    <a:lumOff val="40000"/>
                  </a:srgbClr>
                </a:solidFill>
              </a:rPr>
              <a:pPr/>
              <a:t>24.04.2019</a:t>
            </a:fld>
            <a:endParaRPr lang="de-DE">
              <a:solidFill>
                <a:srgbClr val="3E3D40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3E3D40">
                    <a:lumMod val="60000"/>
                    <a:lumOff val="40000"/>
                  </a:srgbClr>
                </a:solidFill>
              </a:rPr>
              <a:t>Figure 9.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F430A0-DF90-4682-B8C1-1BCFE983D179}" type="slidenum">
              <a:rPr lang="de-DE" smtClean="0">
                <a:solidFill>
                  <a:srgbClr val="3E3D40">
                    <a:lumMod val="60000"/>
                    <a:lumOff val="40000"/>
                  </a:srgbClr>
                </a:solidFill>
              </a:rPr>
              <a:pPr/>
              <a:t>‹Nr.›</a:t>
            </a:fld>
            <a:endParaRPr lang="de-DE">
              <a:solidFill>
                <a:srgbClr val="3E3D40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205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519A5D-C7F1-439B-9294-F10DFDEBD05B}" type="datetime1">
              <a:rPr lang="de-DE" smtClean="0">
                <a:solidFill>
                  <a:srgbClr val="3E3D40">
                    <a:lumMod val="60000"/>
                    <a:lumOff val="40000"/>
                  </a:srgbClr>
                </a:solidFill>
              </a:rPr>
              <a:pPr/>
              <a:t>24.04.2019</a:t>
            </a:fld>
            <a:endParaRPr lang="de-DE">
              <a:solidFill>
                <a:srgbClr val="3E3D40">
                  <a:lumMod val="60000"/>
                  <a:lumOff val="40000"/>
                </a:srgbClr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3E3D40">
                    <a:lumMod val="60000"/>
                    <a:lumOff val="40000"/>
                  </a:srgbClr>
                </a:solidFill>
              </a:rPr>
              <a:t>Figure 9.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F430A0-DF90-4682-B8C1-1BCFE983D179}" type="slidenum">
              <a:rPr lang="de-DE" smtClean="0">
                <a:solidFill>
                  <a:srgbClr val="3E3D40">
                    <a:lumMod val="60000"/>
                    <a:lumOff val="40000"/>
                  </a:srgbClr>
                </a:solidFill>
              </a:rPr>
              <a:pPr/>
              <a:t>‹Nr.›</a:t>
            </a:fld>
            <a:endParaRPr lang="de-DE">
              <a:solidFill>
                <a:srgbClr val="3E3D40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866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7D0038-54A0-4B65-81E6-FD707EB5BFF8}" type="datetime1">
              <a:rPr lang="de-DE" smtClean="0">
                <a:solidFill>
                  <a:srgbClr val="3E3D40">
                    <a:lumMod val="60000"/>
                    <a:lumOff val="40000"/>
                  </a:srgbClr>
                </a:solidFill>
              </a:rPr>
              <a:pPr/>
              <a:t>24.04.2019</a:t>
            </a:fld>
            <a:endParaRPr lang="de-DE">
              <a:solidFill>
                <a:srgbClr val="3E3D40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3E3D40">
                    <a:lumMod val="60000"/>
                    <a:lumOff val="40000"/>
                  </a:srgbClr>
                </a:solidFill>
              </a:rPr>
              <a:t>Figure 9.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F430A0-DF90-4682-B8C1-1BCFE983D179}" type="slidenum">
              <a:rPr lang="de-DE" smtClean="0">
                <a:solidFill>
                  <a:srgbClr val="3E3D40">
                    <a:lumMod val="60000"/>
                    <a:lumOff val="40000"/>
                  </a:srgbClr>
                </a:solidFill>
              </a:rPr>
              <a:pPr/>
              <a:t>‹Nr.›</a:t>
            </a:fld>
            <a:endParaRPr lang="de-DE">
              <a:solidFill>
                <a:srgbClr val="3E3D40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771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AFBC6C-DF52-4EB0-944A-BB5381883672}" type="datetime1">
              <a:rPr lang="de-DE" smtClean="0">
                <a:solidFill>
                  <a:srgbClr val="3E3D40">
                    <a:lumMod val="60000"/>
                    <a:lumOff val="40000"/>
                  </a:srgbClr>
                </a:solidFill>
              </a:rPr>
              <a:pPr/>
              <a:t>24.04.2019</a:t>
            </a:fld>
            <a:endParaRPr lang="de-DE">
              <a:solidFill>
                <a:srgbClr val="3E3D40">
                  <a:lumMod val="60000"/>
                  <a:lumOff val="40000"/>
                </a:srgbClr>
              </a:solidFill>
            </a:endParaRPr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3E3D40">
                    <a:lumMod val="60000"/>
                    <a:lumOff val="40000"/>
                  </a:srgbClr>
                </a:solidFill>
              </a:rPr>
              <a:t>Figure 9.</a:t>
            </a: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F430A0-DF90-4682-B8C1-1BCFE983D179}" type="slidenum">
              <a:rPr lang="de-DE" smtClean="0">
                <a:solidFill>
                  <a:srgbClr val="3E3D40">
                    <a:lumMod val="60000"/>
                    <a:lumOff val="40000"/>
                  </a:srgbClr>
                </a:solidFill>
              </a:rPr>
              <a:pPr/>
              <a:t>‹Nr.›</a:t>
            </a:fld>
            <a:endParaRPr lang="de-DE">
              <a:solidFill>
                <a:srgbClr val="3E3D40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887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1484785"/>
            <a:ext cx="6815667" cy="464137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84785"/>
            <a:ext cx="4011084" cy="46413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B6128D-196B-48B3-BFB8-14BB0FEA97F3}" type="datetime1">
              <a:rPr lang="de-DE" smtClean="0">
                <a:solidFill>
                  <a:srgbClr val="3E3D40">
                    <a:lumMod val="60000"/>
                    <a:lumOff val="40000"/>
                  </a:srgbClr>
                </a:solidFill>
              </a:rPr>
              <a:pPr/>
              <a:t>24.04.2019</a:t>
            </a:fld>
            <a:endParaRPr lang="de-DE">
              <a:solidFill>
                <a:srgbClr val="3E3D40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3E3D40">
                    <a:lumMod val="60000"/>
                    <a:lumOff val="40000"/>
                  </a:srgbClr>
                </a:solidFill>
              </a:rPr>
              <a:t>Figure 9.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F430A0-DF90-4682-B8C1-1BCFE983D179}" type="slidenum">
              <a:rPr lang="de-DE" smtClean="0">
                <a:solidFill>
                  <a:srgbClr val="3E3D40">
                    <a:lumMod val="60000"/>
                    <a:lumOff val="40000"/>
                  </a:srgbClr>
                </a:solidFill>
              </a:rPr>
              <a:pPr/>
              <a:t>‹Nr.›</a:t>
            </a:fld>
            <a:endParaRPr lang="de-DE">
              <a:solidFill>
                <a:srgbClr val="3E3D40">
                  <a:lumMod val="60000"/>
                  <a:lumOff val="40000"/>
                </a:srgbClr>
              </a:solidFill>
            </a:endParaRPr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022571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603825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702257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1055019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3392" y="6304236"/>
            <a:ext cx="169267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1D62363-EE2C-4F71-81DF-81932A74DC5E}" type="datetime1">
              <a:rPr lang="de-DE" smtClean="0">
                <a:solidFill>
                  <a:srgbClr val="3E3D40">
                    <a:lumMod val="60000"/>
                    <a:lumOff val="40000"/>
                  </a:srgbClr>
                </a:solidFill>
              </a:rPr>
              <a:pPr/>
              <a:t>24.04.2019</a:t>
            </a:fld>
            <a:endParaRPr lang="de-DE" dirty="0">
              <a:solidFill>
                <a:srgbClr val="3E3D40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412075" y="6309321"/>
            <a:ext cx="7392821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>
                <a:solidFill>
                  <a:srgbClr val="3E3D40">
                    <a:lumMod val="60000"/>
                    <a:lumOff val="40000"/>
                  </a:srgbClr>
                </a:solidFill>
              </a:rPr>
              <a:t>Figure 9.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900907" y="6304236"/>
            <a:ext cx="828576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1F430A0-DF90-4682-B8C1-1BCFE983D179}" type="slidenum">
              <a:rPr lang="de-DE" smtClean="0">
                <a:solidFill>
                  <a:srgbClr val="3E3D40">
                    <a:lumMod val="60000"/>
                    <a:lumOff val="40000"/>
                  </a:srgbClr>
                </a:solidFill>
              </a:rPr>
              <a:pPr/>
              <a:t>‹Nr.›</a:t>
            </a:fld>
            <a:endParaRPr lang="de-DE" dirty="0">
              <a:solidFill>
                <a:srgbClr val="3E3D40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02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Arial Black" pitchFamily="34" charset="0"/>
          <a:ea typeface="ＭＳ Ｐゴシック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ＭＳ Ｐゴシック" charset="-128"/>
          <a:cs typeface="Arial" pitchFamily="34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ＭＳ Ｐゴシック" charset="-128"/>
          <a:cs typeface="Arial" pitchFamily="34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ＭＳ Ｐゴシック" charset="-128"/>
          <a:cs typeface="Arial" pitchFamily="34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ＭＳ Ｐゴシック" charset="-128"/>
          <a:cs typeface="Arial" pitchFamily="34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ＭＳ Ｐゴシック" charset="-128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F274D5-27F8-4C93-9BD4-972CD7A00C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/>
              <a:t>Projektstatusbericht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05E9258-D760-483E-A5CA-9E3180BEE8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8387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{Projektname} (Datum des JF)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4294967295"/>
          </p:nvPr>
        </p:nvSpPr>
        <p:spPr>
          <a:xfrm>
            <a:off x="2065848" y="6429397"/>
            <a:ext cx="815442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56E47A9-1230-47AA-AC07-E537E9A00702}" type="datetime1">
              <a:rPr lang="de-DE" b="1">
                <a:solidFill>
                  <a:prstClr val="black">
                    <a:tint val="75000"/>
                  </a:prstClr>
                </a:solidFill>
                <a:sym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24.04.2019</a:t>
            </a:fld>
            <a:endParaRPr lang="de-DE" b="1" dirty="0">
              <a:solidFill>
                <a:prstClr val="black">
                  <a:tint val="75000"/>
                </a:prstClr>
              </a:solidFill>
              <a:sym typeface="Arial" panose="020B0604020202020204" pitchFamily="34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3419112" y="6429397"/>
            <a:ext cx="6034474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b="1" dirty="0">
                <a:solidFill>
                  <a:prstClr val="black">
                    <a:tint val="75000"/>
                  </a:prstClr>
                </a:solidFill>
                <a:sym typeface="Arial" panose="020B0604020202020204" pitchFamily="34" charset="0"/>
              </a:rPr>
              <a:t>PITPM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2881290" y="6429397"/>
            <a:ext cx="503238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903BD85-9D3F-4103-89E5-2FC5446601FE}" type="slidenum">
              <a:rPr lang="de-DE" b="1">
                <a:solidFill>
                  <a:prstClr val="black">
                    <a:tint val="75000"/>
                  </a:prstClr>
                </a:solidFill>
                <a:sym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de-DE" b="1">
              <a:solidFill>
                <a:prstClr val="black">
                  <a:tint val="75000"/>
                </a:prstClr>
              </a:solidFill>
              <a:sym typeface="Arial" panose="020B0604020202020204" pitchFamily="34" charset="0"/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/>
          </p:nvPr>
        </p:nvGraphicFramePr>
        <p:xfrm>
          <a:off x="2122808" y="1699420"/>
          <a:ext cx="8221664" cy="46099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108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0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3826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Situation / Risiken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Maßnahmen / Ausblick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60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de-DE" sz="1400" b="1" baseline="0" dirty="0"/>
                        <a:t>Situation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de-DE" sz="1400" baseline="0" dirty="0"/>
                        <a:t>Text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de-DE" sz="1400" baseline="0" dirty="0"/>
                        <a:t>Text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de-DE" sz="1400" baseline="0" dirty="0"/>
                        <a:t>Text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de-DE" sz="14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de-DE" sz="1400" b="1" baseline="0" dirty="0"/>
                        <a:t>Risikoveränderungen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de-DE" sz="1400" baseline="0" dirty="0"/>
                        <a:t>Text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de-DE" sz="1400" baseline="0" dirty="0"/>
                        <a:t>Text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de-DE" sz="1400" baseline="0" dirty="0"/>
                        <a:t>Text</a:t>
                      </a:r>
                      <a:endParaRPr lang="de-DE" sz="1400" b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de-DE" sz="1400" b="1" baseline="0" dirty="0"/>
                        <a:t>Maßnahmen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de-DE" sz="1400" baseline="0" dirty="0"/>
                        <a:t>Text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de-DE" sz="1400" baseline="0" dirty="0"/>
                        <a:t>Text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de-DE" sz="1400" baseline="0" dirty="0"/>
                        <a:t>Text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de-DE" sz="1400" baseline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de-DE" sz="1400" b="1" baseline="0" dirty="0"/>
                        <a:t>Ausblick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de-DE" sz="1400" baseline="0" dirty="0"/>
                        <a:t>Text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de-DE" sz="1400" baseline="0" dirty="0"/>
                        <a:t>Text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de-DE" sz="1400" baseline="0" dirty="0"/>
                        <a:t>Text</a:t>
                      </a:r>
                      <a:endParaRPr lang="de-DE" sz="1400" b="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8" name="Rechteck 67"/>
          <p:cNvSpPr/>
          <p:nvPr/>
        </p:nvSpPr>
        <p:spPr>
          <a:xfrm>
            <a:off x="2136320" y="1166789"/>
            <a:ext cx="1577835" cy="3600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400" b="1" dirty="0">
                <a:solidFill>
                  <a:srgbClr val="3E3D40"/>
                </a:solidFill>
                <a:latin typeface="Arial"/>
                <a:sym typeface="Arial" panose="020B0604020202020204" pitchFamily="34" charset="0"/>
              </a:rPr>
              <a:t>Kosten</a:t>
            </a:r>
          </a:p>
        </p:txBody>
      </p:sp>
      <p:sp>
        <p:nvSpPr>
          <p:cNvPr id="7" name="Rechteck 6"/>
          <p:cNvSpPr/>
          <p:nvPr/>
        </p:nvSpPr>
        <p:spPr>
          <a:xfrm rot="16200000">
            <a:off x="3138090" y="979340"/>
            <a:ext cx="288032" cy="72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3000" b="1">
              <a:solidFill>
                <a:prstClr val="white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37" name="Ellipse 36"/>
          <p:cNvSpPr/>
          <p:nvPr/>
        </p:nvSpPr>
        <p:spPr>
          <a:xfrm rot="16200000">
            <a:off x="2962663" y="1245561"/>
            <a:ext cx="187636" cy="187636"/>
          </a:xfrm>
          <a:prstGeom prst="ellipse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3000" b="1">
              <a:solidFill>
                <a:srgbClr val="FF0000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38" name="Ellipse 37"/>
          <p:cNvSpPr/>
          <p:nvPr/>
        </p:nvSpPr>
        <p:spPr>
          <a:xfrm rot="16200000">
            <a:off x="3188288" y="1245561"/>
            <a:ext cx="187636" cy="187636"/>
          </a:xfrm>
          <a:prstGeom prst="ellipse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3000" b="1">
              <a:solidFill>
                <a:srgbClr val="FF0000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39" name="Ellipse 38"/>
          <p:cNvSpPr/>
          <p:nvPr/>
        </p:nvSpPr>
        <p:spPr>
          <a:xfrm rot="16200000">
            <a:off x="3412666" y="1245561"/>
            <a:ext cx="187636" cy="187636"/>
          </a:xfrm>
          <a:prstGeom prst="ellipse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3000" b="1">
              <a:solidFill>
                <a:srgbClr val="FF0000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12" name="Ellipse 11"/>
          <p:cNvSpPr/>
          <p:nvPr/>
        </p:nvSpPr>
        <p:spPr>
          <a:xfrm rot="16200000">
            <a:off x="2962663" y="1245561"/>
            <a:ext cx="187636" cy="187636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3000" b="1">
              <a:solidFill>
                <a:srgbClr val="FF0000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13" name="Ellipse 12"/>
          <p:cNvSpPr/>
          <p:nvPr/>
        </p:nvSpPr>
        <p:spPr>
          <a:xfrm rot="16200000">
            <a:off x="3190740" y="1245560"/>
            <a:ext cx="187636" cy="187636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3000" b="1">
              <a:solidFill>
                <a:srgbClr val="FF0000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14" name="Ellipse 13"/>
          <p:cNvSpPr/>
          <p:nvPr/>
        </p:nvSpPr>
        <p:spPr>
          <a:xfrm rot="16200000">
            <a:off x="3412666" y="1245560"/>
            <a:ext cx="187636" cy="187636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3000" b="1">
              <a:solidFill>
                <a:srgbClr val="FF0000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69" name="Rechteck 68"/>
          <p:cNvSpPr/>
          <p:nvPr/>
        </p:nvSpPr>
        <p:spPr>
          <a:xfrm>
            <a:off x="3988945" y="1166789"/>
            <a:ext cx="1357391" cy="3600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400" b="1" dirty="0">
                <a:solidFill>
                  <a:srgbClr val="3E3D40"/>
                </a:solidFill>
                <a:latin typeface="Arial"/>
                <a:sym typeface="Arial" panose="020B0604020202020204" pitchFamily="34" charset="0"/>
              </a:rPr>
              <a:t>Zeit</a:t>
            </a:r>
          </a:p>
        </p:txBody>
      </p:sp>
      <p:sp>
        <p:nvSpPr>
          <p:cNvPr id="43" name="Rechteck 42"/>
          <p:cNvSpPr/>
          <p:nvPr/>
        </p:nvSpPr>
        <p:spPr>
          <a:xfrm rot="16200000">
            <a:off x="4776612" y="979340"/>
            <a:ext cx="288032" cy="72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3000" b="1">
              <a:solidFill>
                <a:prstClr val="white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44" name="Ellipse 43"/>
          <p:cNvSpPr/>
          <p:nvPr/>
        </p:nvSpPr>
        <p:spPr>
          <a:xfrm rot="16200000">
            <a:off x="4601185" y="1245561"/>
            <a:ext cx="187636" cy="187636"/>
          </a:xfrm>
          <a:prstGeom prst="ellipse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3000" b="1">
              <a:solidFill>
                <a:srgbClr val="FF0000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45" name="Ellipse 44"/>
          <p:cNvSpPr/>
          <p:nvPr/>
        </p:nvSpPr>
        <p:spPr>
          <a:xfrm rot="16200000">
            <a:off x="4826810" y="1245561"/>
            <a:ext cx="187636" cy="187636"/>
          </a:xfrm>
          <a:prstGeom prst="ellipse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3000" b="1">
              <a:solidFill>
                <a:srgbClr val="FF0000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46" name="Ellipse 45"/>
          <p:cNvSpPr/>
          <p:nvPr/>
        </p:nvSpPr>
        <p:spPr>
          <a:xfrm rot="16200000">
            <a:off x="5051188" y="1245561"/>
            <a:ext cx="187636" cy="187636"/>
          </a:xfrm>
          <a:prstGeom prst="ellipse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3000" b="1">
              <a:solidFill>
                <a:srgbClr val="FF0000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47" name="Ellipse 46"/>
          <p:cNvSpPr/>
          <p:nvPr/>
        </p:nvSpPr>
        <p:spPr>
          <a:xfrm rot="16200000">
            <a:off x="4601185" y="1245561"/>
            <a:ext cx="187636" cy="187636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3000" b="1">
              <a:solidFill>
                <a:srgbClr val="FF0000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48" name="Ellipse 47"/>
          <p:cNvSpPr/>
          <p:nvPr/>
        </p:nvSpPr>
        <p:spPr>
          <a:xfrm rot="16200000">
            <a:off x="4829262" y="1245560"/>
            <a:ext cx="187636" cy="187636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3000" b="1">
              <a:solidFill>
                <a:srgbClr val="FF0000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49" name="Ellipse 48"/>
          <p:cNvSpPr/>
          <p:nvPr/>
        </p:nvSpPr>
        <p:spPr>
          <a:xfrm rot="16200000">
            <a:off x="5051188" y="1245560"/>
            <a:ext cx="187636" cy="187636"/>
          </a:xfrm>
          <a:prstGeom prst="ellipse">
            <a:avLst/>
          </a:prstGeom>
          <a:solidFill>
            <a:srgbClr val="008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3000" b="1">
              <a:solidFill>
                <a:srgbClr val="FF0000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70" name="Rechteck 69"/>
          <p:cNvSpPr/>
          <p:nvPr/>
        </p:nvSpPr>
        <p:spPr>
          <a:xfrm>
            <a:off x="5621125" y="1166789"/>
            <a:ext cx="1634662" cy="3600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400" b="1" dirty="0">
                <a:solidFill>
                  <a:srgbClr val="3E3D40"/>
                </a:solidFill>
                <a:latin typeface="Arial"/>
                <a:sym typeface="Arial" panose="020B0604020202020204" pitchFamily="34" charset="0"/>
              </a:rPr>
              <a:t>Qualität</a:t>
            </a:r>
          </a:p>
        </p:txBody>
      </p:sp>
      <p:sp>
        <p:nvSpPr>
          <p:cNvPr id="52" name="Rechteck 51"/>
          <p:cNvSpPr/>
          <p:nvPr/>
        </p:nvSpPr>
        <p:spPr>
          <a:xfrm rot="16200000">
            <a:off x="6686063" y="989212"/>
            <a:ext cx="288032" cy="72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3000" b="1">
              <a:solidFill>
                <a:prstClr val="white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53" name="Ellipse 52"/>
          <p:cNvSpPr/>
          <p:nvPr/>
        </p:nvSpPr>
        <p:spPr>
          <a:xfrm rot="16200000">
            <a:off x="6510636" y="1255433"/>
            <a:ext cx="187636" cy="187636"/>
          </a:xfrm>
          <a:prstGeom prst="ellipse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3000" b="1">
              <a:solidFill>
                <a:srgbClr val="FF0000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54" name="Ellipse 53"/>
          <p:cNvSpPr/>
          <p:nvPr/>
        </p:nvSpPr>
        <p:spPr>
          <a:xfrm rot="16200000">
            <a:off x="6736261" y="1255433"/>
            <a:ext cx="187636" cy="187636"/>
          </a:xfrm>
          <a:prstGeom prst="ellipse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3000" b="1">
              <a:solidFill>
                <a:srgbClr val="FF0000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55" name="Ellipse 54"/>
          <p:cNvSpPr/>
          <p:nvPr/>
        </p:nvSpPr>
        <p:spPr>
          <a:xfrm rot="16200000">
            <a:off x="6960639" y="1255433"/>
            <a:ext cx="187636" cy="187636"/>
          </a:xfrm>
          <a:prstGeom prst="ellipse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3000" b="1">
              <a:solidFill>
                <a:srgbClr val="FF0000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56" name="Ellipse 55"/>
          <p:cNvSpPr/>
          <p:nvPr/>
        </p:nvSpPr>
        <p:spPr>
          <a:xfrm rot="16200000">
            <a:off x="6510636" y="1255433"/>
            <a:ext cx="187636" cy="187636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3000" b="1">
              <a:solidFill>
                <a:srgbClr val="FF0000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57" name="Ellipse 56"/>
          <p:cNvSpPr/>
          <p:nvPr/>
        </p:nvSpPr>
        <p:spPr>
          <a:xfrm rot="16200000">
            <a:off x="6738713" y="1255432"/>
            <a:ext cx="187636" cy="187636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3000" b="1">
              <a:solidFill>
                <a:srgbClr val="FF0000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58" name="Ellipse 57"/>
          <p:cNvSpPr/>
          <p:nvPr/>
        </p:nvSpPr>
        <p:spPr>
          <a:xfrm rot="16200000">
            <a:off x="6960639" y="1255432"/>
            <a:ext cx="187636" cy="187636"/>
          </a:xfrm>
          <a:prstGeom prst="ellipse">
            <a:avLst/>
          </a:prstGeom>
          <a:solidFill>
            <a:srgbClr val="008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3000" b="1">
              <a:solidFill>
                <a:srgbClr val="FF0000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71" name="Rechteck 70"/>
          <p:cNvSpPr/>
          <p:nvPr/>
        </p:nvSpPr>
        <p:spPr>
          <a:xfrm>
            <a:off x="7530578" y="1166789"/>
            <a:ext cx="2808312" cy="3600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400" b="1" dirty="0">
                <a:solidFill>
                  <a:srgbClr val="3E3D40"/>
                </a:solidFill>
                <a:latin typeface="Arial"/>
                <a:sym typeface="Arial" panose="020B0604020202020204" pitchFamily="34" charset="0"/>
              </a:rPr>
              <a:t>Kundenerwartungen</a:t>
            </a:r>
          </a:p>
        </p:txBody>
      </p:sp>
      <p:sp>
        <p:nvSpPr>
          <p:cNvPr id="61" name="Rechteck 60"/>
          <p:cNvSpPr/>
          <p:nvPr/>
        </p:nvSpPr>
        <p:spPr>
          <a:xfrm rot="16200000">
            <a:off x="9762826" y="979340"/>
            <a:ext cx="288032" cy="72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3000" b="1">
              <a:solidFill>
                <a:prstClr val="white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62" name="Ellipse 61"/>
          <p:cNvSpPr/>
          <p:nvPr/>
        </p:nvSpPr>
        <p:spPr>
          <a:xfrm rot="16200000">
            <a:off x="9587399" y="1245561"/>
            <a:ext cx="187636" cy="187636"/>
          </a:xfrm>
          <a:prstGeom prst="ellipse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3000" b="1">
              <a:solidFill>
                <a:srgbClr val="FF0000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63" name="Ellipse 62"/>
          <p:cNvSpPr/>
          <p:nvPr/>
        </p:nvSpPr>
        <p:spPr>
          <a:xfrm rot="16200000">
            <a:off x="9813024" y="1245561"/>
            <a:ext cx="187636" cy="187636"/>
          </a:xfrm>
          <a:prstGeom prst="ellipse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3000" b="1">
              <a:solidFill>
                <a:srgbClr val="FF0000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64" name="Ellipse 63"/>
          <p:cNvSpPr/>
          <p:nvPr/>
        </p:nvSpPr>
        <p:spPr>
          <a:xfrm rot="16200000">
            <a:off x="10037402" y="1245561"/>
            <a:ext cx="187636" cy="187636"/>
          </a:xfrm>
          <a:prstGeom prst="ellipse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3000" b="1">
              <a:solidFill>
                <a:srgbClr val="FF0000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65" name="Ellipse 64"/>
          <p:cNvSpPr/>
          <p:nvPr/>
        </p:nvSpPr>
        <p:spPr>
          <a:xfrm rot="16200000">
            <a:off x="9587399" y="1245561"/>
            <a:ext cx="187636" cy="187636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3000" b="1">
              <a:solidFill>
                <a:srgbClr val="FF0000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66" name="Ellipse 65"/>
          <p:cNvSpPr/>
          <p:nvPr/>
        </p:nvSpPr>
        <p:spPr>
          <a:xfrm rot="16200000">
            <a:off x="9815476" y="1245560"/>
            <a:ext cx="187636" cy="187636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3000" b="1">
              <a:solidFill>
                <a:srgbClr val="FF0000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67" name="Ellipse 66"/>
          <p:cNvSpPr/>
          <p:nvPr/>
        </p:nvSpPr>
        <p:spPr>
          <a:xfrm rot="16200000">
            <a:off x="10037402" y="1245560"/>
            <a:ext cx="187636" cy="187636"/>
          </a:xfrm>
          <a:prstGeom prst="ellipse">
            <a:avLst/>
          </a:prstGeom>
          <a:solidFill>
            <a:srgbClr val="008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3000" b="1">
              <a:solidFill>
                <a:srgbClr val="FF0000"/>
              </a:solidFill>
              <a:latin typeface="Arial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319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Klox-Konfig</a:t>
            </a:r>
            <a:r>
              <a:rPr lang="de-DE" dirty="0"/>
              <a:t> (25.6.2013)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4294967295"/>
          </p:nvPr>
        </p:nvSpPr>
        <p:spPr>
          <a:xfrm>
            <a:off x="2065848" y="6592268"/>
            <a:ext cx="815442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56E47A9-1230-47AA-AC07-E537E9A00702}" type="datetime1">
              <a:rPr lang="de-DE" b="1">
                <a:solidFill>
                  <a:prstClr val="black">
                    <a:tint val="75000"/>
                  </a:prstClr>
                </a:solidFill>
                <a:sym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24.04.2019</a:t>
            </a:fld>
            <a:endParaRPr lang="de-DE" b="1" dirty="0">
              <a:solidFill>
                <a:prstClr val="black">
                  <a:tint val="75000"/>
                </a:prstClr>
              </a:solidFill>
              <a:sym typeface="Arial" panose="020B0604020202020204" pitchFamily="34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3419112" y="6592268"/>
            <a:ext cx="6034474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b="1" dirty="0">
                <a:solidFill>
                  <a:prstClr val="black">
                    <a:tint val="75000"/>
                  </a:prstClr>
                </a:solidFill>
                <a:sym typeface="Arial" panose="020B0604020202020204" pitchFamily="34" charset="0"/>
              </a:rPr>
              <a:t>PITPM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2881290" y="6592268"/>
            <a:ext cx="503238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903BD85-9D3F-4103-89E5-2FC5446601FE}" type="slidenum">
              <a:rPr lang="de-DE" b="1">
                <a:solidFill>
                  <a:prstClr val="black">
                    <a:tint val="75000"/>
                  </a:prstClr>
                </a:solidFill>
                <a:sym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de-DE" b="1">
              <a:solidFill>
                <a:prstClr val="black">
                  <a:tint val="75000"/>
                </a:prstClr>
              </a:solidFill>
              <a:sym typeface="Arial" panose="020B0604020202020204" pitchFamily="34" charset="0"/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/>
          </p:nvPr>
        </p:nvGraphicFramePr>
        <p:xfrm>
          <a:off x="2122808" y="1699420"/>
          <a:ext cx="8221664" cy="488582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108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0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3826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Situation / Risiken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Maßnahmen / Ausblick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60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de-DE" sz="1400" b="1" baseline="0" dirty="0"/>
                        <a:t>Situation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de-DE" sz="1400" b="0" baseline="0" dirty="0"/>
                        <a:t>Letzter Teil HTML ausgeliefert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de-DE" sz="1400" b="0" baseline="0" dirty="0"/>
                        <a:t>Abnahme erteilt inkl. Iteration HTML V, VI-VIII stehen zur Abnahme bereit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de-DE" sz="1400" b="0" baseline="0" dirty="0"/>
                        <a:t>Terminsituation geklärt, Projektplan angepasst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de-DE" sz="1400" baseline="0" dirty="0"/>
                        <a:t>Fehlerstatus aus KL: I) 1; II) 2; III) 13; IV) 8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de-DE" sz="1400" baseline="0" dirty="0"/>
                        <a:t>Entwicklungsumgebung und Produktions-umgebung sind nicht identisch &gt; CR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de-DE" sz="1400" baseline="0" dirty="0"/>
                        <a:t>Kein Fehler mehr in der Migration (jedoch ein offener Punkt)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de-DE" sz="1400" baseline="0" dirty="0" err="1"/>
                        <a:t>Klox</a:t>
                      </a:r>
                      <a:r>
                        <a:rPr lang="de-DE" sz="1400" baseline="0" dirty="0"/>
                        <a:t> hat den Wechsel des RE akzeptiert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de-DE" sz="1400" baseline="0" dirty="0"/>
                        <a:t>Erster Test zwar mit zahlreichen Fehlern, aber durchführbar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de-DE" sz="14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de-DE" sz="1400" b="1" baseline="0" dirty="0"/>
                        <a:t>Risikoveränderungen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de-DE" sz="1400" baseline="0" dirty="0"/>
                        <a:t>Stand 11.5.: Vertrag noch offen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de-DE" sz="1400" b="0" baseline="0" dirty="0" err="1"/>
                        <a:t>eChannel</a:t>
                      </a:r>
                      <a:r>
                        <a:rPr lang="de-DE" sz="1400" b="0" baseline="0" dirty="0"/>
                        <a:t> Rückkanal funktioniert nicht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de-DE" sz="1400" b="0" baseline="0" dirty="0"/>
                        <a:t>Hardware avisiert </a:t>
                      </a:r>
                      <a:r>
                        <a:rPr lang="de-DE" sz="1400" b="0" baseline="0"/>
                        <a:t>für KW30 </a:t>
                      </a:r>
                      <a:r>
                        <a:rPr lang="de-DE" sz="1400" b="0" baseline="0" dirty="0"/>
                        <a:t>(knapp!)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de-DE" sz="1400" baseline="0" dirty="0"/>
                        <a:t>Lange, verschleppte Abnahmephase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de-DE" sz="1400" baseline="0" dirty="0"/>
                        <a:t>Wechsel beim Kunden: Projektleiterin hat gekündigt, neuer PL ist nicht akzeptiert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de-DE" sz="1400" b="1" baseline="0"/>
                        <a:t>Maßnahmen</a:t>
                      </a:r>
                    </a:p>
                    <a:p>
                      <a:pPr marL="180975" indent="-180975">
                        <a:buFont typeface="Wingdings" pitchFamily="2" charset="2"/>
                        <a:buChar char="§"/>
                      </a:pPr>
                      <a:r>
                        <a:rPr lang="de-DE" sz="1400" baseline="0"/>
                        <a:t>Intensiveres CR Controlling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de-DE" sz="1400" baseline="0"/>
                        <a:t>Kollege zur Inbetriebnahme anbieten (JoWe)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de-DE" sz="1400" b="0" baseline="0"/>
                        <a:t>Eskalation Telekom wegen Zugriff Router (HaKl)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de-DE" sz="1400" b="0" baseline="0"/>
                        <a:t>SEO Optimierung nach 2014 verschieben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de-DE" sz="1400" b="0" baseline="0"/>
                        <a:t>Kontakt zur neuen PL intensivieren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de-DE" sz="1400" b="0" baseline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de-DE" sz="1400" b="1" baseline="0"/>
                        <a:t>Ausblick</a:t>
                      </a:r>
                    </a:p>
                    <a:p>
                      <a:pPr marL="180975" indent="-180975">
                        <a:buFont typeface="Wingdings" pitchFamily="2" charset="2"/>
                        <a:buChar char="§"/>
                      </a:pPr>
                      <a:r>
                        <a:rPr lang="de-DE" sz="1400" baseline="0"/>
                        <a:t>Integration Testsystem Anfang 5. Juni, Dauer ca. 4 Tage</a:t>
                      </a:r>
                    </a:p>
                    <a:p>
                      <a:pPr marL="180975" indent="-180975">
                        <a:buFont typeface="Wingdings" pitchFamily="2" charset="2"/>
                        <a:buChar char="§"/>
                      </a:pPr>
                      <a:r>
                        <a:rPr lang="de-DE" sz="1400" baseline="0"/>
                        <a:t>BzA  nun Ende Juli 2013</a:t>
                      </a:r>
                    </a:p>
                    <a:p>
                      <a:pPr marL="180975" indent="-180975">
                        <a:buFont typeface="Wingdings" pitchFamily="2" charset="2"/>
                        <a:buChar char="§"/>
                      </a:pPr>
                      <a:r>
                        <a:rPr lang="de-DE" sz="1400" baseline="0"/>
                        <a:t>Vierwöchige Testphase</a:t>
                      </a:r>
                    </a:p>
                    <a:p>
                      <a:pPr marL="180975" indent="-180975">
                        <a:buFont typeface="Wingdings" pitchFamily="2" charset="2"/>
                        <a:buChar char="§"/>
                      </a:pPr>
                      <a:r>
                        <a:rPr lang="de-DE" sz="1400" baseline="0"/>
                        <a:t>Avisierter Produktionstermin 09/2013</a:t>
                      </a:r>
                    </a:p>
                    <a:p>
                      <a:pPr marL="180975" indent="-180975">
                        <a:buFont typeface="Wingdings" pitchFamily="2" charset="2"/>
                        <a:buChar char="§"/>
                      </a:pPr>
                      <a:r>
                        <a:rPr lang="de-DE" sz="1400" baseline="0"/>
                        <a:t>CRs in der Pipeline:</a:t>
                      </a:r>
                    </a:p>
                    <a:p>
                      <a:pPr marL="638175" lvl="1" indent="-180975">
                        <a:buFont typeface="Wingdings" pitchFamily="2" charset="2"/>
                        <a:buChar char="§"/>
                      </a:pPr>
                      <a:r>
                        <a:rPr lang="de-DE" sz="1400" baseline="0"/>
                        <a:t>Umbau Oberfläche HTML5 (offen)</a:t>
                      </a:r>
                    </a:p>
                    <a:p>
                      <a:pPr marL="638175" lvl="1" indent="-180975">
                        <a:buFont typeface="Wingdings" pitchFamily="2" charset="2"/>
                        <a:buChar char="§"/>
                      </a:pPr>
                      <a:r>
                        <a:rPr lang="de-DE" sz="1400" baseline="0"/>
                        <a:t>Aufnahme für Konfigurator-Konfiguration (abgegeben, Auftrag erwartet)</a:t>
                      </a:r>
                    </a:p>
                    <a:p>
                      <a:pPr marL="180975" indent="-180975">
                        <a:buFont typeface="Wingdings" pitchFamily="2" charset="2"/>
                        <a:buChar char="§"/>
                      </a:pPr>
                      <a:r>
                        <a:rPr lang="de-DE" sz="1400" baseline="0"/>
                        <a:t>Möglicherweise Folgeprojekt „Flugs-Kompens“</a:t>
                      </a:r>
                      <a:endParaRPr lang="de-DE" sz="14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8" name="Rechteck 67"/>
          <p:cNvSpPr/>
          <p:nvPr/>
        </p:nvSpPr>
        <p:spPr>
          <a:xfrm>
            <a:off x="2136320" y="1166789"/>
            <a:ext cx="1577835" cy="3600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400" b="1" dirty="0">
                <a:solidFill>
                  <a:srgbClr val="3E3D40"/>
                </a:solidFill>
                <a:latin typeface="Arial"/>
                <a:sym typeface="Arial" panose="020B0604020202020204" pitchFamily="34" charset="0"/>
              </a:rPr>
              <a:t>Kosten</a:t>
            </a:r>
          </a:p>
        </p:txBody>
      </p:sp>
      <p:sp>
        <p:nvSpPr>
          <p:cNvPr id="7" name="Rechteck 6"/>
          <p:cNvSpPr/>
          <p:nvPr/>
        </p:nvSpPr>
        <p:spPr>
          <a:xfrm rot="16200000">
            <a:off x="3138090" y="979340"/>
            <a:ext cx="288032" cy="72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3000" b="1">
              <a:solidFill>
                <a:prstClr val="white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37" name="Ellipse 36"/>
          <p:cNvSpPr/>
          <p:nvPr/>
        </p:nvSpPr>
        <p:spPr>
          <a:xfrm rot="16200000">
            <a:off x="2962663" y="1245561"/>
            <a:ext cx="187636" cy="187636"/>
          </a:xfrm>
          <a:prstGeom prst="ellipse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3000" b="1">
              <a:solidFill>
                <a:srgbClr val="FF0000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38" name="Ellipse 37"/>
          <p:cNvSpPr/>
          <p:nvPr/>
        </p:nvSpPr>
        <p:spPr>
          <a:xfrm rot="16200000">
            <a:off x="3188288" y="1245561"/>
            <a:ext cx="187636" cy="187636"/>
          </a:xfrm>
          <a:prstGeom prst="ellipse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3000" b="1">
              <a:solidFill>
                <a:srgbClr val="FF0000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39" name="Ellipse 38"/>
          <p:cNvSpPr/>
          <p:nvPr/>
        </p:nvSpPr>
        <p:spPr>
          <a:xfrm rot="16200000">
            <a:off x="3412666" y="1245561"/>
            <a:ext cx="187636" cy="187636"/>
          </a:xfrm>
          <a:prstGeom prst="ellipse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3000" b="1">
              <a:solidFill>
                <a:srgbClr val="FF0000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12" name="Ellipse 11"/>
          <p:cNvSpPr/>
          <p:nvPr/>
        </p:nvSpPr>
        <p:spPr>
          <a:xfrm rot="16200000">
            <a:off x="2962663" y="1245561"/>
            <a:ext cx="187636" cy="187636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3000" b="1">
              <a:solidFill>
                <a:srgbClr val="FF0000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13" name="Ellipse 12"/>
          <p:cNvSpPr/>
          <p:nvPr/>
        </p:nvSpPr>
        <p:spPr>
          <a:xfrm rot="16200000">
            <a:off x="3190740" y="1245560"/>
            <a:ext cx="187636" cy="187636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3000" b="1">
              <a:solidFill>
                <a:srgbClr val="FF0000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14" name="Ellipse 13"/>
          <p:cNvSpPr/>
          <p:nvPr/>
        </p:nvSpPr>
        <p:spPr>
          <a:xfrm rot="16200000">
            <a:off x="3412666" y="1245560"/>
            <a:ext cx="187636" cy="187636"/>
          </a:xfrm>
          <a:prstGeom prst="ellipse">
            <a:avLst/>
          </a:prstGeom>
          <a:solidFill>
            <a:srgbClr val="008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3000" b="1">
              <a:solidFill>
                <a:srgbClr val="FF0000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69" name="Rechteck 68"/>
          <p:cNvSpPr/>
          <p:nvPr/>
        </p:nvSpPr>
        <p:spPr>
          <a:xfrm>
            <a:off x="3988945" y="1166789"/>
            <a:ext cx="1357391" cy="3600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400" b="1" dirty="0">
                <a:solidFill>
                  <a:srgbClr val="3E3D40"/>
                </a:solidFill>
                <a:latin typeface="Arial"/>
                <a:sym typeface="Arial" panose="020B0604020202020204" pitchFamily="34" charset="0"/>
              </a:rPr>
              <a:t>Zeit</a:t>
            </a:r>
          </a:p>
        </p:txBody>
      </p:sp>
      <p:sp>
        <p:nvSpPr>
          <p:cNvPr id="43" name="Rechteck 42"/>
          <p:cNvSpPr/>
          <p:nvPr/>
        </p:nvSpPr>
        <p:spPr>
          <a:xfrm rot="16200000">
            <a:off x="4776612" y="979340"/>
            <a:ext cx="288032" cy="72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3000" b="1">
              <a:solidFill>
                <a:prstClr val="white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44" name="Ellipse 43"/>
          <p:cNvSpPr/>
          <p:nvPr/>
        </p:nvSpPr>
        <p:spPr>
          <a:xfrm rot="16200000">
            <a:off x="4601185" y="1245561"/>
            <a:ext cx="187636" cy="187636"/>
          </a:xfrm>
          <a:prstGeom prst="ellipse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3000" b="1">
              <a:solidFill>
                <a:srgbClr val="FF0000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45" name="Ellipse 44"/>
          <p:cNvSpPr/>
          <p:nvPr/>
        </p:nvSpPr>
        <p:spPr>
          <a:xfrm rot="16200000">
            <a:off x="4826810" y="1245561"/>
            <a:ext cx="187636" cy="187636"/>
          </a:xfrm>
          <a:prstGeom prst="ellipse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3000" b="1">
              <a:solidFill>
                <a:srgbClr val="FF0000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46" name="Ellipse 45"/>
          <p:cNvSpPr/>
          <p:nvPr/>
        </p:nvSpPr>
        <p:spPr>
          <a:xfrm rot="16200000">
            <a:off x="5051188" y="1245561"/>
            <a:ext cx="187636" cy="187636"/>
          </a:xfrm>
          <a:prstGeom prst="ellipse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3000" b="1">
              <a:solidFill>
                <a:srgbClr val="FF0000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47" name="Ellipse 46"/>
          <p:cNvSpPr/>
          <p:nvPr/>
        </p:nvSpPr>
        <p:spPr>
          <a:xfrm rot="16200000">
            <a:off x="4601185" y="1245561"/>
            <a:ext cx="187636" cy="187636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3000" b="1">
              <a:solidFill>
                <a:srgbClr val="FF0000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48" name="Ellipse 47"/>
          <p:cNvSpPr/>
          <p:nvPr/>
        </p:nvSpPr>
        <p:spPr>
          <a:xfrm rot="16200000">
            <a:off x="4829262" y="1245560"/>
            <a:ext cx="187636" cy="187636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3000" b="1">
              <a:solidFill>
                <a:srgbClr val="FF0000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49" name="Ellipse 48"/>
          <p:cNvSpPr/>
          <p:nvPr/>
        </p:nvSpPr>
        <p:spPr>
          <a:xfrm rot="16200000">
            <a:off x="5051188" y="1245560"/>
            <a:ext cx="187636" cy="187636"/>
          </a:xfrm>
          <a:prstGeom prst="ellipse">
            <a:avLst/>
          </a:prstGeom>
          <a:solidFill>
            <a:srgbClr val="008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3000" b="1">
              <a:solidFill>
                <a:srgbClr val="FF0000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70" name="Rechteck 69"/>
          <p:cNvSpPr/>
          <p:nvPr/>
        </p:nvSpPr>
        <p:spPr>
          <a:xfrm>
            <a:off x="5621125" y="1166789"/>
            <a:ext cx="1634662" cy="3600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400" b="1" dirty="0">
                <a:solidFill>
                  <a:srgbClr val="3E3D40"/>
                </a:solidFill>
                <a:latin typeface="Arial"/>
                <a:sym typeface="Arial" panose="020B0604020202020204" pitchFamily="34" charset="0"/>
              </a:rPr>
              <a:t>Qualität</a:t>
            </a:r>
          </a:p>
        </p:txBody>
      </p:sp>
      <p:sp>
        <p:nvSpPr>
          <p:cNvPr id="52" name="Rechteck 51"/>
          <p:cNvSpPr/>
          <p:nvPr/>
        </p:nvSpPr>
        <p:spPr>
          <a:xfrm rot="16200000">
            <a:off x="6686063" y="989212"/>
            <a:ext cx="288032" cy="72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3000" b="1">
              <a:solidFill>
                <a:prstClr val="white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53" name="Ellipse 52"/>
          <p:cNvSpPr/>
          <p:nvPr/>
        </p:nvSpPr>
        <p:spPr>
          <a:xfrm rot="16200000">
            <a:off x="6510636" y="1255433"/>
            <a:ext cx="187636" cy="187636"/>
          </a:xfrm>
          <a:prstGeom prst="ellipse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3000" b="1">
              <a:solidFill>
                <a:srgbClr val="FF0000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54" name="Ellipse 53"/>
          <p:cNvSpPr/>
          <p:nvPr/>
        </p:nvSpPr>
        <p:spPr>
          <a:xfrm rot="16200000">
            <a:off x="6736261" y="1255433"/>
            <a:ext cx="187636" cy="187636"/>
          </a:xfrm>
          <a:prstGeom prst="ellipse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3000" b="1">
              <a:solidFill>
                <a:srgbClr val="FF0000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55" name="Ellipse 54"/>
          <p:cNvSpPr/>
          <p:nvPr/>
        </p:nvSpPr>
        <p:spPr>
          <a:xfrm rot="16200000">
            <a:off x="6960639" y="1255433"/>
            <a:ext cx="187636" cy="187636"/>
          </a:xfrm>
          <a:prstGeom prst="ellipse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3000" b="1">
              <a:solidFill>
                <a:srgbClr val="FF0000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56" name="Ellipse 55"/>
          <p:cNvSpPr/>
          <p:nvPr/>
        </p:nvSpPr>
        <p:spPr>
          <a:xfrm rot="16200000">
            <a:off x="6510636" y="1255433"/>
            <a:ext cx="187636" cy="187636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3000" b="1">
              <a:solidFill>
                <a:srgbClr val="FF0000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57" name="Ellipse 56"/>
          <p:cNvSpPr/>
          <p:nvPr/>
        </p:nvSpPr>
        <p:spPr>
          <a:xfrm rot="16200000">
            <a:off x="6738713" y="1255432"/>
            <a:ext cx="187636" cy="187636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3000" b="1">
              <a:solidFill>
                <a:srgbClr val="FF0000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58" name="Ellipse 57"/>
          <p:cNvSpPr/>
          <p:nvPr/>
        </p:nvSpPr>
        <p:spPr>
          <a:xfrm rot="16200000">
            <a:off x="6960639" y="1255432"/>
            <a:ext cx="187636" cy="187636"/>
          </a:xfrm>
          <a:prstGeom prst="ellipse">
            <a:avLst/>
          </a:prstGeom>
          <a:solidFill>
            <a:srgbClr val="008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3000" b="1">
              <a:solidFill>
                <a:srgbClr val="FF0000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71" name="Rechteck 70"/>
          <p:cNvSpPr/>
          <p:nvPr/>
        </p:nvSpPr>
        <p:spPr>
          <a:xfrm>
            <a:off x="7530578" y="1166789"/>
            <a:ext cx="2808312" cy="3600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400" b="1" dirty="0">
                <a:solidFill>
                  <a:srgbClr val="3E3D40"/>
                </a:solidFill>
                <a:latin typeface="Arial"/>
                <a:sym typeface="Arial" panose="020B0604020202020204" pitchFamily="34" charset="0"/>
              </a:rPr>
              <a:t>Kundenerwartungen</a:t>
            </a:r>
          </a:p>
        </p:txBody>
      </p:sp>
      <p:sp>
        <p:nvSpPr>
          <p:cNvPr id="61" name="Rechteck 60"/>
          <p:cNvSpPr/>
          <p:nvPr/>
        </p:nvSpPr>
        <p:spPr>
          <a:xfrm rot="16200000">
            <a:off x="9762826" y="979340"/>
            <a:ext cx="288032" cy="72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3000" b="1">
              <a:solidFill>
                <a:prstClr val="white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62" name="Ellipse 61"/>
          <p:cNvSpPr/>
          <p:nvPr/>
        </p:nvSpPr>
        <p:spPr>
          <a:xfrm rot="16200000">
            <a:off x="9587399" y="1245561"/>
            <a:ext cx="187636" cy="187636"/>
          </a:xfrm>
          <a:prstGeom prst="ellipse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3000" b="1">
              <a:solidFill>
                <a:srgbClr val="FF0000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63" name="Ellipse 62"/>
          <p:cNvSpPr/>
          <p:nvPr/>
        </p:nvSpPr>
        <p:spPr>
          <a:xfrm rot="16200000">
            <a:off x="9813024" y="1245561"/>
            <a:ext cx="187636" cy="187636"/>
          </a:xfrm>
          <a:prstGeom prst="ellipse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3000" b="1">
              <a:solidFill>
                <a:srgbClr val="FF0000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64" name="Ellipse 63"/>
          <p:cNvSpPr/>
          <p:nvPr/>
        </p:nvSpPr>
        <p:spPr>
          <a:xfrm rot="16200000">
            <a:off x="10037402" y="1245561"/>
            <a:ext cx="187636" cy="187636"/>
          </a:xfrm>
          <a:prstGeom prst="ellipse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3000" b="1">
              <a:solidFill>
                <a:srgbClr val="FF0000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65" name="Ellipse 64"/>
          <p:cNvSpPr/>
          <p:nvPr/>
        </p:nvSpPr>
        <p:spPr>
          <a:xfrm rot="16200000">
            <a:off x="9587399" y="1245561"/>
            <a:ext cx="187636" cy="187636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3000" b="1">
              <a:solidFill>
                <a:srgbClr val="FF0000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66" name="Ellipse 65"/>
          <p:cNvSpPr/>
          <p:nvPr/>
        </p:nvSpPr>
        <p:spPr>
          <a:xfrm rot="16200000">
            <a:off x="9815476" y="1245560"/>
            <a:ext cx="187636" cy="187636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3000" b="1">
              <a:solidFill>
                <a:srgbClr val="FF0000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67" name="Ellipse 66"/>
          <p:cNvSpPr/>
          <p:nvPr/>
        </p:nvSpPr>
        <p:spPr>
          <a:xfrm rot="16200000">
            <a:off x="10037402" y="1245560"/>
            <a:ext cx="187636" cy="187636"/>
          </a:xfrm>
          <a:prstGeom prst="ellipse">
            <a:avLst/>
          </a:prstGeom>
          <a:solidFill>
            <a:srgbClr val="008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3000" b="1">
              <a:solidFill>
                <a:srgbClr val="FF0000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40" name="Rechteckige Legende 39"/>
          <p:cNvSpPr/>
          <p:nvPr/>
        </p:nvSpPr>
        <p:spPr>
          <a:xfrm>
            <a:off x="3781276" y="3789040"/>
            <a:ext cx="3006674" cy="1224136"/>
          </a:xfrm>
          <a:prstGeom prst="wedgeRectCallout">
            <a:avLst>
              <a:gd name="adj1" fmla="val -46177"/>
              <a:gd name="adj2" fmla="val -115252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srgbClr val="3E3D40"/>
                </a:solidFill>
                <a:latin typeface="Arial"/>
                <a:sym typeface="Arial" panose="020B0604020202020204" pitchFamily="34" charset="0"/>
              </a:rPr>
              <a:t>Beschreibung der jeweiligen Kategorie in Stichpunkten mit absteigender Priorität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srgbClr val="3E3D40"/>
                </a:solidFill>
                <a:latin typeface="Arial"/>
                <a:sym typeface="Arial" panose="020B0604020202020204" pitchFamily="34" charset="0"/>
              </a:rPr>
              <a:t>Kurz fassen</a:t>
            </a:r>
          </a:p>
        </p:txBody>
      </p:sp>
      <p:sp>
        <p:nvSpPr>
          <p:cNvPr id="41" name="Rechteckige Legende 40"/>
          <p:cNvSpPr/>
          <p:nvPr/>
        </p:nvSpPr>
        <p:spPr>
          <a:xfrm>
            <a:off x="7071018" y="2045392"/>
            <a:ext cx="3006674" cy="1728192"/>
          </a:xfrm>
          <a:prstGeom prst="wedgeRectCallout">
            <a:avLst>
              <a:gd name="adj1" fmla="val -64235"/>
              <a:gd name="adj2" fmla="val -88523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srgbClr val="3E3D40"/>
                </a:solidFill>
                <a:latin typeface="Arial"/>
                <a:sym typeface="Arial" panose="020B0604020202020204" pitchFamily="34" charset="0"/>
              </a:rPr>
              <a:t>Status: Die zwei nicht erwünschten Farben markieren und entfernen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srgbClr val="3E3D40"/>
                </a:solidFill>
                <a:latin typeface="Arial"/>
                <a:sym typeface="Arial" panose="020B0604020202020204" pitchFamily="34" charset="0"/>
              </a:rPr>
              <a:t>Bzw. in einer wiederverwendeten Folie die Farben selber wechseln (Anklicken, Zeichentools, Fülleffekt)</a:t>
            </a:r>
          </a:p>
        </p:txBody>
      </p:sp>
    </p:spTree>
    <p:extLst>
      <p:ext uri="{BB962C8B-B14F-4D97-AF65-F5344CB8AC3E}">
        <p14:creationId xmlns:p14="http://schemas.microsoft.com/office/powerpoint/2010/main" val="1952602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Ampelfarben</a:t>
            </a:r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/>
          </p:nvPr>
        </p:nvGraphicFramePr>
        <p:xfrm>
          <a:off x="1703511" y="1484785"/>
          <a:ext cx="8785107" cy="490343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00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83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3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8031"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Kosten</a:t>
                      </a:r>
                      <a:endParaRPr lang="de-DE" sz="1200" b="1" dirty="0"/>
                    </a:p>
                  </a:txBody>
                  <a:tcPr vert="vert270" anchor="b"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de-DE" sz="1200" dirty="0"/>
                        <a:t>Der</a:t>
                      </a:r>
                      <a:r>
                        <a:rPr lang="de-DE" sz="1200" baseline="0" dirty="0"/>
                        <a:t> EAC ist &lt;= BAC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de-DE" sz="1200" dirty="0"/>
                        <a:t>Der EAC ist &lt;= (BAC</a:t>
                      </a:r>
                      <a:r>
                        <a:rPr lang="de-DE" sz="1200" baseline="0" dirty="0"/>
                        <a:t> + Risikozuschlag)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de-DE" sz="1200" dirty="0"/>
                        <a:t>Der EAC ist &gt; (BAC + Risikozuschlag)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4136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Zeit</a:t>
                      </a:r>
                      <a:endParaRPr lang="de-DE" sz="1200" b="1" dirty="0"/>
                    </a:p>
                  </a:txBody>
                  <a:tcPr vert="vert270" anchor="b"/>
                </a:tc>
                <a:tc>
                  <a:txBody>
                    <a:bodyPr/>
                    <a:lstStyle/>
                    <a:p>
                      <a:pPr marL="180975" indent="-180975">
                        <a:buFont typeface="Wingdings" pitchFamily="2" charset="2"/>
                        <a:buChar char="§"/>
                      </a:pPr>
                      <a:r>
                        <a:rPr lang="de-DE" sz="1200" dirty="0"/>
                        <a:t>Der letzte </a:t>
                      </a:r>
                      <a:r>
                        <a:rPr lang="de-DE" sz="1200" baseline="0" dirty="0"/>
                        <a:t>Meilensteine wurde eingehalten UND</a:t>
                      </a:r>
                    </a:p>
                    <a:p>
                      <a:pPr marL="180975" indent="-180975">
                        <a:buFont typeface="Wingdings" pitchFamily="2" charset="2"/>
                        <a:buChar char="§"/>
                      </a:pPr>
                      <a:r>
                        <a:rPr lang="de-DE" sz="1200" baseline="0" dirty="0"/>
                        <a:t>Die künftigen Meilensteine werden voraussichtlich eingehalten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>
                        <a:buFont typeface="Wingdings" pitchFamily="2" charset="2"/>
                        <a:buChar char="§"/>
                      </a:pPr>
                      <a:r>
                        <a:rPr lang="de-DE" sz="1200" dirty="0"/>
                        <a:t>Der letzte Meilenstein</a:t>
                      </a:r>
                      <a:r>
                        <a:rPr lang="de-DE" sz="1200" baseline="0" dirty="0"/>
                        <a:t> wurde eingehalten, künftige aber </a:t>
                      </a:r>
                      <a:r>
                        <a:rPr lang="de-DE" sz="1200" baseline="0" dirty="0" err="1"/>
                        <a:t>vss</a:t>
                      </a:r>
                      <a:r>
                        <a:rPr lang="de-DE" sz="1200" baseline="0" dirty="0"/>
                        <a:t>. nicht ODER</a:t>
                      </a:r>
                    </a:p>
                    <a:p>
                      <a:pPr marL="180975" indent="-180975">
                        <a:buFont typeface="Wingdings" pitchFamily="2" charset="2"/>
                        <a:buChar char="§"/>
                      </a:pPr>
                      <a:r>
                        <a:rPr lang="de-DE" sz="1200" baseline="0" dirty="0"/>
                        <a:t>Der letzte Meilenstein wurde zwar nicht eingehalten, künftige aber </a:t>
                      </a:r>
                      <a:r>
                        <a:rPr lang="de-DE" sz="1200" baseline="0" dirty="0" err="1"/>
                        <a:t>vss</a:t>
                      </a:r>
                      <a:r>
                        <a:rPr lang="de-DE" sz="1200" baseline="0" dirty="0"/>
                        <a:t>. schon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>
                        <a:buFont typeface="Wingdings" pitchFamily="2" charset="2"/>
                        <a:buChar char="§"/>
                      </a:pPr>
                      <a:r>
                        <a:rPr lang="de-DE" sz="1200" dirty="0"/>
                        <a:t>Der letzte Meilenstein wurde nicht eingehalten und</a:t>
                      </a:r>
                      <a:r>
                        <a:rPr lang="de-DE" sz="1200" baseline="0" dirty="0"/>
                        <a:t> künftige werden </a:t>
                      </a:r>
                      <a:r>
                        <a:rPr lang="de-DE" sz="1200" baseline="0" dirty="0" err="1"/>
                        <a:t>vss</a:t>
                      </a:r>
                      <a:r>
                        <a:rPr lang="de-DE" sz="1200" baseline="0" dirty="0"/>
                        <a:t>. auch nicht eingehalten ODER</a:t>
                      </a:r>
                    </a:p>
                    <a:p>
                      <a:pPr marL="180975" indent="-180975">
                        <a:buFont typeface="Wingdings" pitchFamily="2" charset="2"/>
                        <a:buChar char="§"/>
                      </a:pPr>
                      <a:r>
                        <a:rPr lang="de-DE" sz="1200" baseline="0" dirty="0"/>
                        <a:t>Es ist keine Aussage möglich</a:t>
                      </a:r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147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Qualität</a:t>
                      </a:r>
                      <a:endParaRPr lang="de-DE" sz="1200" b="1" dirty="0"/>
                    </a:p>
                  </a:txBody>
                  <a:tcPr vert="vert270" anchor="b"/>
                </a:tc>
                <a:tc>
                  <a:txBody>
                    <a:bodyPr/>
                    <a:lstStyle/>
                    <a:p>
                      <a:pPr marL="180975" indent="-180975">
                        <a:buFont typeface="Wingdings" pitchFamily="2" charset="2"/>
                        <a:buChar char="§"/>
                      </a:pPr>
                      <a:r>
                        <a:rPr lang="de-DE" sz="1200" dirty="0"/>
                        <a:t>Alle</a:t>
                      </a:r>
                      <a:r>
                        <a:rPr lang="de-DE" sz="1200" baseline="0" dirty="0"/>
                        <a:t> internen und externen Tests wurden ohne Fehler Kat I und II durchgeführt ODER</a:t>
                      </a:r>
                    </a:p>
                    <a:p>
                      <a:pPr marL="180975" indent="-180975">
                        <a:buFont typeface="Wingdings" pitchFamily="2" charset="2"/>
                        <a:buChar char="§"/>
                      </a:pPr>
                      <a:r>
                        <a:rPr lang="de-DE" sz="1200" baseline="0" dirty="0"/>
                        <a:t>die Fehler wurden erfolgreich behoben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>
                        <a:buFont typeface="Wingdings" pitchFamily="2" charset="2"/>
                        <a:buChar char="§"/>
                      </a:pPr>
                      <a:r>
                        <a:rPr lang="de-DE" sz="1200" dirty="0"/>
                        <a:t>Es liegen mehrere Fehler der Kategorie</a:t>
                      </a:r>
                      <a:r>
                        <a:rPr lang="de-DE" sz="1200" baseline="0" dirty="0"/>
                        <a:t> II vor und max. 1 Fehler der Kategorie I ODER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de-DE" sz="1200" kern="1200" dirty="0"/>
                        <a:t>die Fehler wurden erfolgreich behoben</a:t>
                      </a:r>
                      <a:endParaRPr lang="de-D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>
                        <a:buFont typeface="Wingdings" pitchFamily="2" charset="2"/>
                        <a:buChar char="§"/>
                      </a:pPr>
                      <a:r>
                        <a:rPr lang="de-DE" sz="1200" dirty="0"/>
                        <a:t>Es liegen mehrere</a:t>
                      </a:r>
                      <a:r>
                        <a:rPr lang="de-DE" sz="1200" baseline="0" dirty="0"/>
                        <a:t> Fehler der Kategorie I vor ODER</a:t>
                      </a:r>
                      <a:endParaRPr lang="de-DE" sz="1200" dirty="0"/>
                    </a:p>
                    <a:p>
                      <a:pPr marL="180975" indent="-180975">
                        <a:buFont typeface="Wingdings" pitchFamily="2" charset="2"/>
                        <a:buChar char="§"/>
                      </a:pPr>
                      <a:r>
                        <a:rPr lang="de-DE" sz="1200" dirty="0"/>
                        <a:t>es wurden keine internen Tests durchgeführt  ODER</a:t>
                      </a:r>
                    </a:p>
                    <a:p>
                      <a:pPr marL="180975" indent="-180975">
                        <a:buFont typeface="Wingdings" pitchFamily="2" charset="2"/>
                        <a:buChar char="§"/>
                      </a:pPr>
                      <a:r>
                        <a:rPr lang="de-DE" sz="1200" dirty="0"/>
                        <a:t>Es gibt keine Testplanung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187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Kundenerwartungen</a:t>
                      </a:r>
                      <a:endParaRPr lang="de-DE" sz="1200" b="1" dirty="0"/>
                    </a:p>
                  </a:txBody>
                  <a:tcPr vert="vert270" anchor="b"/>
                </a:tc>
                <a:tc>
                  <a:txBody>
                    <a:bodyPr/>
                    <a:lstStyle/>
                    <a:p>
                      <a:pPr marL="180975" indent="-180975">
                        <a:buFont typeface="Wingdings" pitchFamily="2" charset="2"/>
                        <a:buChar char="§"/>
                      </a:pPr>
                      <a:r>
                        <a:rPr lang="de-DE" sz="1200" dirty="0"/>
                        <a:t>Der Kunde fühlt</a:t>
                      </a:r>
                      <a:r>
                        <a:rPr lang="de-DE" sz="1200" baseline="0" dirty="0"/>
                        <a:t> sich abgeholt UND</a:t>
                      </a:r>
                    </a:p>
                    <a:p>
                      <a:pPr marL="180975" indent="-180975">
                        <a:buFont typeface="Wingdings" pitchFamily="2" charset="2"/>
                        <a:buChar char="§"/>
                      </a:pPr>
                      <a:r>
                        <a:rPr lang="de-DE" sz="1200" baseline="0" dirty="0"/>
                        <a:t>Der PL kann die Erwartungen des Kunden in großen Teilen steuern UND</a:t>
                      </a:r>
                    </a:p>
                    <a:p>
                      <a:pPr marL="180975" indent="-180975">
                        <a:buFont typeface="Wingdings" pitchFamily="2" charset="2"/>
                        <a:buChar char="§"/>
                      </a:pPr>
                      <a:r>
                        <a:rPr lang="de-DE" sz="1200" baseline="0" dirty="0"/>
                        <a:t>Der Kunde ist sehr zufrieden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>
                        <a:buFont typeface="Wingdings" pitchFamily="2" charset="2"/>
                        <a:buChar char="§"/>
                      </a:pPr>
                      <a:r>
                        <a:rPr lang="de-DE" sz="1200" dirty="0"/>
                        <a:t>Zwischen</a:t>
                      </a:r>
                      <a:r>
                        <a:rPr lang="de-DE" sz="1200" baseline="0" dirty="0"/>
                        <a:t> </a:t>
                      </a:r>
                      <a:r>
                        <a:rPr lang="de-DE" sz="1200" baseline="0"/>
                        <a:t>den Erwartungen </a:t>
                      </a:r>
                      <a:r>
                        <a:rPr lang="de-DE" sz="1200" baseline="0" dirty="0"/>
                        <a:t>des Kunden und dem Lieferprodukt bestehen bekannte Differenzen ODER</a:t>
                      </a:r>
                    </a:p>
                    <a:p>
                      <a:pPr marL="180975" indent="-180975">
                        <a:buFont typeface="Wingdings" pitchFamily="2" charset="2"/>
                        <a:buChar char="§"/>
                      </a:pPr>
                      <a:r>
                        <a:rPr lang="de-DE" sz="1200" baseline="0" dirty="0"/>
                        <a:t>Der PL kann die Erwartungen nur bedingt steuern ODER</a:t>
                      </a:r>
                    </a:p>
                    <a:p>
                      <a:pPr marL="180975" indent="-180975">
                        <a:buFont typeface="Wingdings" pitchFamily="2" charset="2"/>
                        <a:buChar char="§"/>
                      </a:pPr>
                      <a:r>
                        <a:rPr lang="de-DE" sz="1200" baseline="0" dirty="0"/>
                        <a:t>Der Kunde hat bereits Unzufriedenheit in wesentlichen Aspekten des Projektes geäußert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>
                        <a:buFont typeface="Wingdings" pitchFamily="2" charset="2"/>
                        <a:buChar char="§"/>
                      </a:pPr>
                      <a:r>
                        <a:rPr lang="de-DE" sz="1200" dirty="0"/>
                        <a:t>Der Kunde fühlt sich übergangen ODER</a:t>
                      </a:r>
                    </a:p>
                    <a:p>
                      <a:pPr marL="180975" indent="-180975">
                        <a:buFont typeface="Wingdings" pitchFamily="2" charset="2"/>
                        <a:buChar char="§"/>
                      </a:pPr>
                      <a:r>
                        <a:rPr lang="de-DE" sz="1200" dirty="0"/>
                        <a:t>Der</a:t>
                      </a:r>
                      <a:r>
                        <a:rPr lang="de-DE" sz="1200" baseline="0" dirty="0"/>
                        <a:t> Projektleiter kann die Erwartungen nicht steuern ODER</a:t>
                      </a:r>
                    </a:p>
                    <a:p>
                      <a:pPr marL="180975" indent="-180975">
                        <a:buFont typeface="Wingdings" pitchFamily="2" charset="2"/>
                        <a:buChar char="§"/>
                      </a:pPr>
                      <a:r>
                        <a:rPr lang="de-DE" sz="1200" baseline="0" dirty="0"/>
                        <a:t>Der Kunde hat das Projekt oder Teile davon bereits eskalieren lassen ODER</a:t>
                      </a:r>
                    </a:p>
                    <a:p>
                      <a:pPr marL="180975" indent="-180975">
                        <a:buFont typeface="Wingdings" pitchFamily="2" charset="2"/>
                        <a:buChar char="§"/>
                      </a:pPr>
                      <a:r>
                        <a:rPr lang="de-DE" sz="1200" baseline="0" dirty="0"/>
                        <a:t>Es droht eine solche Eskalation</a:t>
                      </a:r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Ellipse 7"/>
          <p:cNvSpPr/>
          <p:nvPr/>
        </p:nvSpPr>
        <p:spPr>
          <a:xfrm rot="16200000">
            <a:off x="8976320" y="1520066"/>
            <a:ext cx="187636" cy="187636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3000" b="1">
              <a:solidFill>
                <a:srgbClr val="FF0000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9" name="Ellipse 8"/>
          <p:cNvSpPr/>
          <p:nvPr/>
        </p:nvSpPr>
        <p:spPr>
          <a:xfrm rot="16200000">
            <a:off x="6196396" y="1520066"/>
            <a:ext cx="187636" cy="187636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3000" b="1">
              <a:solidFill>
                <a:srgbClr val="FF0000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10" name="Ellipse 9"/>
          <p:cNvSpPr/>
          <p:nvPr/>
        </p:nvSpPr>
        <p:spPr>
          <a:xfrm rot="16200000">
            <a:off x="3316076" y="1520067"/>
            <a:ext cx="187636" cy="187636"/>
          </a:xfrm>
          <a:prstGeom prst="ellipse">
            <a:avLst/>
          </a:prstGeom>
          <a:solidFill>
            <a:srgbClr val="008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3000" b="1">
              <a:solidFill>
                <a:srgbClr val="FF0000"/>
              </a:solidFill>
              <a:latin typeface="Arial"/>
              <a:sym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1524001" y="1124745"/>
            <a:ext cx="9127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1400" dirty="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Die Vergabe der Farben soll nach möglichst objektiven Kriterien auf Basis der folgenden Vorgaben erfolgen</a:t>
            </a:r>
          </a:p>
        </p:txBody>
      </p:sp>
      <p:sp>
        <p:nvSpPr>
          <p:cNvPr id="12" name="Datumsplatzhalter 3"/>
          <p:cNvSpPr txBox="1">
            <a:spLocks/>
          </p:cNvSpPr>
          <p:nvPr/>
        </p:nvSpPr>
        <p:spPr>
          <a:xfrm>
            <a:off x="2065848" y="6429397"/>
            <a:ext cx="81544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000" b="1" kern="1200">
                <a:solidFill>
                  <a:srgbClr val="000000"/>
                </a:solidFill>
                <a:latin typeface="Arial" panose="020B0604020202020204" pitchFamily="34" charset="0"/>
                <a:ea typeface="ヒラギノ角ゴ ProN W6" charset="0"/>
                <a:cs typeface="ヒラギノ角ゴ ProN W6" charset="0"/>
                <a:sym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000" b="1" kern="1200">
                <a:solidFill>
                  <a:srgbClr val="000000"/>
                </a:solidFill>
                <a:latin typeface="Arial" panose="020B0604020202020204" pitchFamily="34" charset="0"/>
                <a:ea typeface="ヒラギノ角ゴ ProN W6" charset="0"/>
                <a:cs typeface="ヒラギノ角ゴ ProN W6" charset="0"/>
                <a:sym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000" b="1" kern="1200">
                <a:solidFill>
                  <a:srgbClr val="000000"/>
                </a:solidFill>
                <a:latin typeface="Arial" panose="020B0604020202020204" pitchFamily="34" charset="0"/>
                <a:ea typeface="ヒラギノ角ゴ ProN W6" charset="0"/>
                <a:cs typeface="ヒラギノ角ゴ ProN W6" charset="0"/>
                <a:sym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000" b="1" kern="1200">
                <a:solidFill>
                  <a:srgbClr val="000000"/>
                </a:solidFill>
                <a:latin typeface="Arial" panose="020B0604020202020204" pitchFamily="34" charset="0"/>
                <a:ea typeface="ヒラギノ角ゴ ProN W6" charset="0"/>
                <a:cs typeface="ヒラギノ角ゴ ProN W6" charset="0"/>
                <a:sym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000" b="1" kern="1200">
                <a:solidFill>
                  <a:srgbClr val="000000"/>
                </a:solidFill>
                <a:latin typeface="Arial" panose="020B0604020202020204" pitchFamily="34" charset="0"/>
                <a:ea typeface="ヒラギノ角ゴ ProN W6" charset="0"/>
                <a:cs typeface="ヒラギノ角ゴ ProN W6" charset="0"/>
                <a:sym typeface="Arial" panose="020B0604020202020204" pitchFamily="34" charset="0"/>
              </a:defRPr>
            </a:lvl5pPr>
            <a:lvl6pPr marL="2286000" algn="l" defTabSz="914400" rtl="0" eaLnBrk="1" latinLnBrk="0" hangingPunct="1">
              <a:defRPr sz="3000" b="1" kern="1200">
                <a:solidFill>
                  <a:srgbClr val="000000"/>
                </a:solidFill>
                <a:latin typeface="Arial" panose="020B0604020202020204" pitchFamily="34" charset="0"/>
                <a:ea typeface="ヒラギノ角ゴ ProN W6" charset="0"/>
                <a:cs typeface="ヒラギノ角ゴ ProN W6" charset="0"/>
                <a:sym typeface="Arial" panose="020B0604020202020204" pitchFamily="34" charset="0"/>
              </a:defRPr>
            </a:lvl6pPr>
            <a:lvl7pPr marL="2743200" algn="l" defTabSz="914400" rtl="0" eaLnBrk="1" latinLnBrk="0" hangingPunct="1">
              <a:defRPr sz="3000" b="1" kern="1200">
                <a:solidFill>
                  <a:srgbClr val="000000"/>
                </a:solidFill>
                <a:latin typeface="Arial" panose="020B0604020202020204" pitchFamily="34" charset="0"/>
                <a:ea typeface="ヒラギノ角ゴ ProN W6" charset="0"/>
                <a:cs typeface="ヒラギノ角ゴ ProN W6" charset="0"/>
                <a:sym typeface="Arial" panose="020B0604020202020204" pitchFamily="34" charset="0"/>
              </a:defRPr>
            </a:lvl7pPr>
            <a:lvl8pPr marL="3200400" algn="l" defTabSz="914400" rtl="0" eaLnBrk="1" latinLnBrk="0" hangingPunct="1">
              <a:defRPr sz="3000" b="1" kern="1200">
                <a:solidFill>
                  <a:srgbClr val="000000"/>
                </a:solidFill>
                <a:latin typeface="Arial" panose="020B0604020202020204" pitchFamily="34" charset="0"/>
                <a:ea typeface="ヒラギノ角ゴ ProN W6" charset="0"/>
                <a:cs typeface="ヒラギノ角ゴ ProN W6" charset="0"/>
                <a:sym typeface="Arial" panose="020B0604020202020204" pitchFamily="34" charset="0"/>
              </a:defRPr>
            </a:lvl8pPr>
            <a:lvl9pPr marL="3657600" algn="l" defTabSz="914400" rtl="0" eaLnBrk="1" latinLnBrk="0" hangingPunct="1">
              <a:defRPr sz="3000" b="1" kern="1200">
                <a:solidFill>
                  <a:srgbClr val="000000"/>
                </a:solidFill>
                <a:latin typeface="Arial" panose="020B0604020202020204" pitchFamily="34" charset="0"/>
                <a:ea typeface="ヒラギノ角ゴ ProN W6" charset="0"/>
                <a:cs typeface="ヒラギノ角ゴ ProN W6" charset="0"/>
                <a:sym typeface="Arial" panose="020B0604020202020204" pitchFamily="34" charset="0"/>
              </a:defRPr>
            </a:lvl9pPr>
          </a:lstStyle>
          <a:p>
            <a:fld id="{856E47A9-1230-47AA-AC07-E537E9A00702}" type="datetime1">
              <a:rPr lang="de-DE" sz="1000">
                <a:solidFill>
                  <a:prstClr val="black">
                    <a:tint val="75000"/>
                  </a:prstClr>
                </a:solidFill>
              </a:rPr>
              <a:pPr/>
              <a:t>24.04.2019</a:t>
            </a:fld>
            <a:endParaRPr lang="de-DE" sz="10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Fußzeilenplatzhalter 4"/>
          <p:cNvSpPr txBox="1">
            <a:spLocks/>
          </p:cNvSpPr>
          <p:nvPr/>
        </p:nvSpPr>
        <p:spPr>
          <a:xfrm>
            <a:off x="3419112" y="6429397"/>
            <a:ext cx="603447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000" b="1" kern="1200">
                <a:solidFill>
                  <a:srgbClr val="000000"/>
                </a:solidFill>
                <a:latin typeface="Arial" panose="020B0604020202020204" pitchFamily="34" charset="0"/>
                <a:ea typeface="ヒラギノ角ゴ ProN W6" charset="0"/>
                <a:cs typeface="ヒラギノ角ゴ ProN W6" charset="0"/>
                <a:sym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000" b="1" kern="1200">
                <a:solidFill>
                  <a:srgbClr val="000000"/>
                </a:solidFill>
                <a:latin typeface="Arial" panose="020B0604020202020204" pitchFamily="34" charset="0"/>
                <a:ea typeface="ヒラギノ角ゴ ProN W6" charset="0"/>
                <a:cs typeface="ヒラギノ角ゴ ProN W6" charset="0"/>
                <a:sym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000" b="1" kern="1200">
                <a:solidFill>
                  <a:srgbClr val="000000"/>
                </a:solidFill>
                <a:latin typeface="Arial" panose="020B0604020202020204" pitchFamily="34" charset="0"/>
                <a:ea typeface="ヒラギノ角ゴ ProN W6" charset="0"/>
                <a:cs typeface="ヒラギノ角ゴ ProN W6" charset="0"/>
                <a:sym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000" b="1" kern="1200">
                <a:solidFill>
                  <a:srgbClr val="000000"/>
                </a:solidFill>
                <a:latin typeface="Arial" panose="020B0604020202020204" pitchFamily="34" charset="0"/>
                <a:ea typeface="ヒラギノ角ゴ ProN W6" charset="0"/>
                <a:cs typeface="ヒラギノ角ゴ ProN W6" charset="0"/>
                <a:sym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000" b="1" kern="1200">
                <a:solidFill>
                  <a:srgbClr val="000000"/>
                </a:solidFill>
                <a:latin typeface="Arial" panose="020B0604020202020204" pitchFamily="34" charset="0"/>
                <a:ea typeface="ヒラギノ角ゴ ProN W6" charset="0"/>
                <a:cs typeface="ヒラギノ角ゴ ProN W6" charset="0"/>
                <a:sym typeface="Arial" panose="020B0604020202020204" pitchFamily="34" charset="0"/>
              </a:defRPr>
            </a:lvl5pPr>
            <a:lvl6pPr marL="2286000" algn="l" defTabSz="914400" rtl="0" eaLnBrk="1" latinLnBrk="0" hangingPunct="1">
              <a:defRPr sz="3000" b="1" kern="1200">
                <a:solidFill>
                  <a:srgbClr val="000000"/>
                </a:solidFill>
                <a:latin typeface="Arial" panose="020B0604020202020204" pitchFamily="34" charset="0"/>
                <a:ea typeface="ヒラギノ角ゴ ProN W6" charset="0"/>
                <a:cs typeface="ヒラギノ角ゴ ProN W6" charset="0"/>
                <a:sym typeface="Arial" panose="020B0604020202020204" pitchFamily="34" charset="0"/>
              </a:defRPr>
            </a:lvl6pPr>
            <a:lvl7pPr marL="2743200" algn="l" defTabSz="914400" rtl="0" eaLnBrk="1" latinLnBrk="0" hangingPunct="1">
              <a:defRPr sz="3000" b="1" kern="1200">
                <a:solidFill>
                  <a:srgbClr val="000000"/>
                </a:solidFill>
                <a:latin typeface="Arial" panose="020B0604020202020204" pitchFamily="34" charset="0"/>
                <a:ea typeface="ヒラギノ角ゴ ProN W6" charset="0"/>
                <a:cs typeface="ヒラギノ角ゴ ProN W6" charset="0"/>
                <a:sym typeface="Arial" panose="020B0604020202020204" pitchFamily="34" charset="0"/>
              </a:defRPr>
            </a:lvl7pPr>
            <a:lvl8pPr marL="3200400" algn="l" defTabSz="914400" rtl="0" eaLnBrk="1" latinLnBrk="0" hangingPunct="1">
              <a:defRPr sz="3000" b="1" kern="1200">
                <a:solidFill>
                  <a:srgbClr val="000000"/>
                </a:solidFill>
                <a:latin typeface="Arial" panose="020B0604020202020204" pitchFamily="34" charset="0"/>
                <a:ea typeface="ヒラギノ角ゴ ProN W6" charset="0"/>
                <a:cs typeface="ヒラギノ角ゴ ProN W6" charset="0"/>
                <a:sym typeface="Arial" panose="020B0604020202020204" pitchFamily="34" charset="0"/>
              </a:defRPr>
            </a:lvl8pPr>
            <a:lvl9pPr marL="3657600" algn="l" defTabSz="914400" rtl="0" eaLnBrk="1" latinLnBrk="0" hangingPunct="1">
              <a:defRPr sz="3000" b="1" kern="1200">
                <a:solidFill>
                  <a:srgbClr val="000000"/>
                </a:solidFill>
                <a:latin typeface="Arial" panose="020B0604020202020204" pitchFamily="34" charset="0"/>
                <a:ea typeface="ヒラギノ角ゴ ProN W6" charset="0"/>
                <a:cs typeface="ヒラギノ角ゴ ProN W6" charset="0"/>
                <a:sym typeface="Arial" panose="020B0604020202020204" pitchFamily="34" charset="0"/>
              </a:defRPr>
            </a:lvl9pPr>
          </a:lstStyle>
          <a:p>
            <a:r>
              <a:rPr lang="de-DE" sz="1000">
                <a:solidFill>
                  <a:prstClr val="black">
                    <a:tint val="75000"/>
                  </a:prstClr>
                </a:solidFill>
              </a:rPr>
              <a:t>PITPM</a:t>
            </a:r>
            <a:endParaRPr lang="de-DE" sz="10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Foliennummernplatzhalter 5"/>
          <p:cNvSpPr txBox="1">
            <a:spLocks/>
          </p:cNvSpPr>
          <p:nvPr/>
        </p:nvSpPr>
        <p:spPr>
          <a:xfrm>
            <a:off x="2881290" y="6429397"/>
            <a:ext cx="503238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000" b="1" kern="1200">
                <a:solidFill>
                  <a:srgbClr val="000000"/>
                </a:solidFill>
                <a:latin typeface="Arial" panose="020B0604020202020204" pitchFamily="34" charset="0"/>
                <a:ea typeface="ヒラギノ角ゴ ProN W6" charset="0"/>
                <a:cs typeface="ヒラギノ角ゴ ProN W6" charset="0"/>
                <a:sym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000" b="1" kern="1200">
                <a:solidFill>
                  <a:srgbClr val="000000"/>
                </a:solidFill>
                <a:latin typeface="Arial" panose="020B0604020202020204" pitchFamily="34" charset="0"/>
                <a:ea typeface="ヒラギノ角ゴ ProN W6" charset="0"/>
                <a:cs typeface="ヒラギノ角ゴ ProN W6" charset="0"/>
                <a:sym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000" b="1" kern="1200">
                <a:solidFill>
                  <a:srgbClr val="000000"/>
                </a:solidFill>
                <a:latin typeface="Arial" panose="020B0604020202020204" pitchFamily="34" charset="0"/>
                <a:ea typeface="ヒラギノ角ゴ ProN W6" charset="0"/>
                <a:cs typeface="ヒラギノ角ゴ ProN W6" charset="0"/>
                <a:sym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000" b="1" kern="1200">
                <a:solidFill>
                  <a:srgbClr val="000000"/>
                </a:solidFill>
                <a:latin typeface="Arial" panose="020B0604020202020204" pitchFamily="34" charset="0"/>
                <a:ea typeface="ヒラギノ角ゴ ProN W6" charset="0"/>
                <a:cs typeface="ヒラギノ角ゴ ProN W6" charset="0"/>
                <a:sym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000" b="1" kern="1200">
                <a:solidFill>
                  <a:srgbClr val="000000"/>
                </a:solidFill>
                <a:latin typeface="Arial" panose="020B0604020202020204" pitchFamily="34" charset="0"/>
                <a:ea typeface="ヒラギノ角ゴ ProN W6" charset="0"/>
                <a:cs typeface="ヒラギノ角ゴ ProN W6" charset="0"/>
                <a:sym typeface="Arial" panose="020B0604020202020204" pitchFamily="34" charset="0"/>
              </a:defRPr>
            </a:lvl5pPr>
            <a:lvl6pPr marL="2286000" algn="l" defTabSz="914400" rtl="0" eaLnBrk="1" latinLnBrk="0" hangingPunct="1">
              <a:defRPr sz="3000" b="1" kern="1200">
                <a:solidFill>
                  <a:srgbClr val="000000"/>
                </a:solidFill>
                <a:latin typeface="Arial" panose="020B0604020202020204" pitchFamily="34" charset="0"/>
                <a:ea typeface="ヒラギノ角ゴ ProN W6" charset="0"/>
                <a:cs typeface="ヒラギノ角ゴ ProN W6" charset="0"/>
                <a:sym typeface="Arial" panose="020B0604020202020204" pitchFamily="34" charset="0"/>
              </a:defRPr>
            </a:lvl6pPr>
            <a:lvl7pPr marL="2743200" algn="l" defTabSz="914400" rtl="0" eaLnBrk="1" latinLnBrk="0" hangingPunct="1">
              <a:defRPr sz="3000" b="1" kern="1200">
                <a:solidFill>
                  <a:srgbClr val="000000"/>
                </a:solidFill>
                <a:latin typeface="Arial" panose="020B0604020202020204" pitchFamily="34" charset="0"/>
                <a:ea typeface="ヒラギノ角ゴ ProN W6" charset="0"/>
                <a:cs typeface="ヒラギノ角ゴ ProN W6" charset="0"/>
                <a:sym typeface="Arial" panose="020B0604020202020204" pitchFamily="34" charset="0"/>
              </a:defRPr>
            </a:lvl7pPr>
            <a:lvl8pPr marL="3200400" algn="l" defTabSz="914400" rtl="0" eaLnBrk="1" latinLnBrk="0" hangingPunct="1">
              <a:defRPr sz="3000" b="1" kern="1200">
                <a:solidFill>
                  <a:srgbClr val="000000"/>
                </a:solidFill>
                <a:latin typeface="Arial" panose="020B0604020202020204" pitchFamily="34" charset="0"/>
                <a:ea typeface="ヒラギノ角ゴ ProN W6" charset="0"/>
                <a:cs typeface="ヒラギノ角ゴ ProN W6" charset="0"/>
                <a:sym typeface="Arial" panose="020B0604020202020204" pitchFamily="34" charset="0"/>
              </a:defRPr>
            </a:lvl8pPr>
            <a:lvl9pPr marL="3657600" algn="l" defTabSz="914400" rtl="0" eaLnBrk="1" latinLnBrk="0" hangingPunct="1">
              <a:defRPr sz="3000" b="1" kern="1200">
                <a:solidFill>
                  <a:srgbClr val="000000"/>
                </a:solidFill>
                <a:latin typeface="Arial" panose="020B0604020202020204" pitchFamily="34" charset="0"/>
                <a:ea typeface="ヒラギノ角ゴ ProN W6" charset="0"/>
                <a:cs typeface="ヒラギノ角ゴ ProN W6" charset="0"/>
                <a:sym typeface="Arial" panose="020B0604020202020204" pitchFamily="34" charset="0"/>
              </a:defRPr>
            </a:lvl9pPr>
          </a:lstStyle>
          <a:p>
            <a:fld id="{4903BD85-9D3F-4103-89E5-2FC5446601FE}" type="slidenum">
              <a:rPr lang="de-DE" sz="100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de-DE" sz="10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032076"/>
      </p:ext>
    </p:extLst>
  </p:cSld>
  <p:clrMapOvr>
    <a:masterClrMapping/>
  </p:clrMapOvr>
</p:sld>
</file>

<file path=ppt/theme/theme1.xml><?xml version="1.0" encoding="utf-8"?>
<a:theme xmlns:a="http://schemas.openxmlformats.org/drawingml/2006/main" name="I2PM-PPT_Template_final">
  <a:themeElements>
    <a:clrScheme name="I2PM_Farben">
      <a:dk1>
        <a:srgbClr val="3E3D40"/>
      </a:dk1>
      <a:lt1>
        <a:sysClr val="window" lastClr="FFFFFF"/>
      </a:lt1>
      <a:dk2>
        <a:srgbClr val="97BF0D"/>
      </a:dk2>
      <a:lt2>
        <a:srgbClr val="FFFFFF"/>
      </a:lt2>
      <a:accent1>
        <a:srgbClr val="000000"/>
      </a:accent1>
      <a:accent2>
        <a:srgbClr val="E2007A"/>
      </a:accent2>
      <a:accent3>
        <a:srgbClr val="E7511E"/>
      </a:accent3>
      <a:accent4>
        <a:srgbClr val="97BF0D"/>
      </a:accent4>
      <a:accent5>
        <a:srgbClr val="FFFFFF"/>
      </a:accent5>
      <a:accent6>
        <a:srgbClr val="8B8B8B"/>
      </a:accent6>
      <a:hlink>
        <a:srgbClr val="171717"/>
      </a:hlink>
      <a:folHlink>
        <a:srgbClr val="E7511E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536</Words>
  <Application>Microsoft Office PowerPoint</Application>
  <PresentationFormat>Breitbild</PresentationFormat>
  <Paragraphs>113</Paragraphs>
  <Slides>4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Wingdings</vt:lpstr>
      <vt:lpstr>I2PM-PPT_Template_final</vt:lpstr>
      <vt:lpstr>Projektstatusbericht</vt:lpstr>
      <vt:lpstr>{Projektname} (Datum des JF)</vt:lpstr>
      <vt:lpstr>Klox-Konfig (25.6.2013)</vt:lpstr>
      <vt:lpstr>Ampelfarben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Projektstatusbericht</dc:title>
  <dc:creator>Albert Fleischmann</dc:creator>
  <cp:lastModifiedBy>Albert Fleischmann</cp:lastModifiedBy>
  <cp:revision>2</cp:revision>
  <dcterms:created xsi:type="dcterms:W3CDTF">2019-04-24T13:49:45Z</dcterms:created>
  <dcterms:modified xsi:type="dcterms:W3CDTF">2019-04-24T14:47:51Z</dcterms:modified>
</cp:coreProperties>
</file>