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8"/>
  </p:notesMasterIdLst>
  <p:sldIdLst>
    <p:sldId id="257" r:id="rId3"/>
    <p:sldId id="530" r:id="rId4"/>
    <p:sldId id="322" r:id="rId5"/>
    <p:sldId id="323" r:id="rId6"/>
    <p:sldId id="324" r:id="rId7"/>
    <p:sldId id="526" r:id="rId8"/>
    <p:sldId id="325" r:id="rId9"/>
    <p:sldId id="326" r:id="rId10"/>
    <p:sldId id="327" r:id="rId11"/>
    <p:sldId id="328" r:id="rId12"/>
    <p:sldId id="329" r:id="rId13"/>
    <p:sldId id="527" r:id="rId14"/>
    <p:sldId id="525" r:id="rId15"/>
    <p:sldId id="528" r:id="rId16"/>
    <p:sldId id="529" r:id="rId17"/>
    <p:sldId id="432" r:id="rId18"/>
    <p:sldId id="405" r:id="rId19"/>
    <p:sldId id="406" r:id="rId20"/>
    <p:sldId id="407" r:id="rId21"/>
    <p:sldId id="408" r:id="rId22"/>
    <p:sldId id="409" r:id="rId23"/>
    <p:sldId id="410" r:id="rId24"/>
    <p:sldId id="411" r:id="rId25"/>
    <p:sldId id="412" r:id="rId26"/>
    <p:sldId id="413" r:id="rId2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60"/>
  </p:normalViewPr>
  <p:slideViewPr>
    <p:cSldViewPr snapToGrid="0" showGuides="1">
      <p:cViewPr varScale="1">
        <p:scale>
          <a:sx n="85" d="100"/>
          <a:sy n="85" d="100"/>
        </p:scale>
        <p:origin x="492" y="60"/>
      </p:cViewPr>
      <p:guideLst>
        <p:guide orient="horz" pos="4037"/>
        <p:guide pos="288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04FF87-09E1-4A8D-8D51-1834B5BDD1C5}" type="datetimeFigureOut">
              <a:rPr lang="de-DE" smtClean="0"/>
              <a:t>18.02.2019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CA3130-518C-4CF8-9F85-483C78E6C757}" type="slidenum">
              <a:rPr lang="de-DE" smtClean="0"/>
              <a:t>‹Nr.›</a:t>
            </a:fld>
            <a:endParaRPr lang="de-DE"/>
          </a:p>
        </p:txBody>
      </p:sp>
    </p:spTree>
    <p:extLst>
      <p:ext uri="{BB962C8B-B14F-4D97-AF65-F5344CB8AC3E}">
        <p14:creationId xmlns:p14="http://schemas.microsoft.com/office/powerpoint/2010/main" val="1581638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E65C2B04-F505-486B-8D8D-5EEA9EC119A3}" type="slidenum">
              <a:rPr lang="de-DE">
                <a:solidFill>
                  <a:prstClr val="black"/>
                </a:solidFill>
              </a:rPr>
              <a:pPr/>
              <a:t>17</a:t>
            </a:fld>
            <a:endParaRPr lang="de-DE">
              <a:solidFill>
                <a:prstClr val="black"/>
              </a:solidFill>
            </a:endParaRPr>
          </a:p>
        </p:txBody>
      </p:sp>
      <p:sp>
        <p:nvSpPr>
          <p:cNvPr id="16387" name="Rectangle 2"/>
          <p:cNvSpPr>
            <a:spLocks noGrp="1" noRot="1" noChangeAspect="1" noChangeArrowheads="1" noTextEdit="1"/>
          </p:cNvSpPr>
          <p:nvPr>
            <p:ph type="sldImg"/>
          </p:nvPr>
        </p:nvSpPr>
        <p:spPr>
          <a:xfrm>
            <a:off x="1143000" y="685800"/>
            <a:ext cx="4572000" cy="3429000"/>
          </a:xfrm>
          <a:ln/>
        </p:spPr>
      </p:sp>
      <p:sp>
        <p:nvSpPr>
          <p:cNvPr id="16388" name="Rectangle 3"/>
          <p:cNvSpPr>
            <a:spLocks noGrp="1" noChangeArrowheads="1"/>
          </p:cNvSpPr>
          <p:nvPr>
            <p:ph type="body" idx="1"/>
          </p:nvPr>
        </p:nvSpPr>
        <p:spPr>
          <a:noFill/>
          <a:ln/>
        </p:spPr>
        <p:txBody>
          <a:bodyPr/>
          <a:lstStyle/>
          <a:p>
            <a:pPr eaLnBrk="1" hangingPunct="1"/>
            <a:endParaRPr lang="de-DE"/>
          </a:p>
        </p:txBody>
      </p:sp>
    </p:spTree>
    <p:extLst>
      <p:ext uri="{BB962C8B-B14F-4D97-AF65-F5344CB8AC3E}">
        <p14:creationId xmlns:p14="http://schemas.microsoft.com/office/powerpoint/2010/main" val="983815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58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el 1"/>
          <p:cNvSpPr>
            <a:spLocks noGrp="1"/>
          </p:cNvSpPr>
          <p:nvPr>
            <p:ph type="ctrTitle"/>
          </p:nvPr>
        </p:nvSpPr>
        <p:spPr>
          <a:xfrm>
            <a:off x="1763688" y="4653136"/>
            <a:ext cx="6408712" cy="1152128"/>
          </a:xfrm>
        </p:spPr>
        <p:txBody>
          <a:bodyPr anchor="t"/>
          <a:lstStyle>
            <a:lvl1pPr algn="l">
              <a:defRPr sz="1800" cap="all" baseline="0">
                <a:solidFill>
                  <a:schemeClr val="accent2"/>
                </a:solidFill>
              </a:defRPr>
            </a:lvl1pPr>
          </a:lstStyle>
          <a:p>
            <a:r>
              <a:rPr lang="de-DE"/>
              <a:t>Titelmasterformat durch Klicken bearbeiten</a:t>
            </a:r>
            <a:endParaRPr lang="de-DE" dirty="0"/>
          </a:p>
        </p:txBody>
      </p:sp>
      <p:sp>
        <p:nvSpPr>
          <p:cNvPr id="3" name="Untertitel 2"/>
          <p:cNvSpPr>
            <a:spLocks noGrp="1"/>
          </p:cNvSpPr>
          <p:nvPr>
            <p:ph type="subTitle" idx="1" hasCustomPrompt="1"/>
          </p:nvPr>
        </p:nvSpPr>
        <p:spPr>
          <a:xfrm>
            <a:off x="1763688" y="5877272"/>
            <a:ext cx="6400800" cy="792088"/>
          </a:xfrm>
        </p:spPr>
        <p:txBody>
          <a:bodyPr/>
          <a:lstStyle>
            <a:lvl1pPr marL="0" indent="0" algn="l">
              <a:buNone/>
              <a:defRPr sz="1200">
                <a:solidFill>
                  <a:schemeClr val="tx1"/>
                </a:solidFill>
                <a:latin typeface="Arial Blac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Name des Vortragenden</a:t>
            </a:r>
          </a:p>
          <a:p>
            <a:r>
              <a:rPr lang="de-DE" dirty="0"/>
              <a:t>Firma</a:t>
            </a:r>
          </a:p>
          <a:p>
            <a:r>
              <a:rPr lang="de-DE" dirty="0"/>
              <a:t>Job Position / Funktion</a:t>
            </a:r>
          </a:p>
        </p:txBody>
      </p:sp>
    </p:spTree>
    <p:extLst>
      <p:ext uri="{BB962C8B-B14F-4D97-AF65-F5344CB8AC3E}">
        <p14:creationId xmlns:p14="http://schemas.microsoft.com/office/powerpoint/2010/main" val="392352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467544" y="1484784"/>
            <a:ext cx="8280920" cy="388255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467544" y="5367338"/>
            <a:ext cx="82809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fld id="{976331F2-C1DD-4CE7-A172-E72A037474FF}"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6"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Titel der Präsentation im Foilenmaster eingeben</a:t>
            </a:r>
          </a:p>
        </p:txBody>
      </p:sp>
      <p:sp>
        <p:nvSpPr>
          <p:cNvPr id="7"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
        <p:nvSpPr>
          <p:cNvPr id="8" name="Titel 1"/>
          <p:cNvSpPr>
            <a:spLocks noGrp="1"/>
          </p:cNvSpPr>
          <p:nvPr>
            <p:ph type="title"/>
          </p:nvPr>
        </p:nvSpPr>
        <p:spPr>
          <a:xfrm>
            <a:off x="457200" y="274638"/>
            <a:ext cx="5266928" cy="1143000"/>
          </a:xfrm>
        </p:spPr>
        <p:txBody>
          <a:bodyPr/>
          <a:lstStyle/>
          <a:p>
            <a:r>
              <a:rPr lang="de-DE"/>
              <a:t>Titelmasterformat durch Klicken bearbeiten</a:t>
            </a:r>
          </a:p>
        </p:txBody>
      </p:sp>
    </p:spTree>
    <p:extLst>
      <p:ext uri="{BB962C8B-B14F-4D97-AF65-F5344CB8AC3E}">
        <p14:creationId xmlns:p14="http://schemas.microsoft.com/office/powerpoint/2010/main" val="2074216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fld id="{190BE238-2325-4741-A38A-C6498A0AE4A0}"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Titel der Präsentation im Foilenmaster eingeben</a:t>
            </a:r>
          </a:p>
        </p:txBody>
      </p:sp>
      <p:sp>
        <p:nvSpPr>
          <p:cNvPr id="6"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4009563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196752"/>
            <a:ext cx="2191072" cy="4929411"/>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59150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fld id="{7536E0F3-325E-42CF-91D7-40AC85B960EB}"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Titel der Präsentation im Foilenmaster eingeben</a:t>
            </a:r>
          </a:p>
        </p:txBody>
      </p:sp>
      <p:sp>
        <p:nvSpPr>
          <p:cNvPr id="6"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593540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16" descr="TEXO_Vorlage_ppt_final"/>
          <p:cNvPicPr>
            <a:picLocks noChangeAspect="1" noChangeArrowheads="1"/>
          </p:cNvPicPr>
          <p:nvPr/>
        </p:nvPicPr>
        <p:blipFill>
          <a:blip r:embed="rId2" cstate="print"/>
          <a:srcRect b="54776"/>
          <a:stretch>
            <a:fillRect/>
          </a:stretch>
        </p:blipFill>
        <p:spPr bwMode="auto">
          <a:xfrm>
            <a:off x="0" y="4"/>
            <a:ext cx="9144000" cy="2924175"/>
          </a:xfrm>
          <a:prstGeom prst="rect">
            <a:avLst/>
          </a:prstGeom>
          <a:noFill/>
          <a:ln w="9525">
            <a:noFill/>
            <a:miter lim="800000"/>
            <a:headEnd/>
            <a:tailEnd/>
          </a:ln>
        </p:spPr>
      </p:pic>
      <p:pic>
        <p:nvPicPr>
          <p:cNvPr id="5" name="Picture 17" descr="TEXO_Vorlage_ppt_final2"/>
          <p:cNvPicPr>
            <a:picLocks noChangeAspect="1" noChangeArrowheads="1"/>
          </p:cNvPicPr>
          <p:nvPr/>
        </p:nvPicPr>
        <p:blipFill>
          <a:blip r:embed="rId3" cstate="print"/>
          <a:srcRect t="95776" b="-1350"/>
          <a:stretch>
            <a:fillRect/>
          </a:stretch>
        </p:blipFill>
        <p:spPr bwMode="auto">
          <a:xfrm>
            <a:off x="0" y="6453188"/>
            <a:ext cx="9144000" cy="360362"/>
          </a:xfrm>
          <a:prstGeom prst="rect">
            <a:avLst/>
          </a:prstGeom>
          <a:noFill/>
          <a:ln w="9525">
            <a:noFill/>
            <a:miter lim="800000"/>
            <a:headEnd/>
            <a:tailEnd/>
          </a:ln>
        </p:spPr>
      </p:pic>
      <p:sp>
        <p:nvSpPr>
          <p:cNvPr id="6" name="Text Box 21"/>
          <p:cNvSpPr txBox="1">
            <a:spLocks noChangeArrowheads="1"/>
          </p:cNvSpPr>
          <p:nvPr userDrawn="1"/>
        </p:nvSpPr>
        <p:spPr bwMode="auto">
          <a:xfrm>
            <a:off x="7812088" y="6524629"/>
            <a:ext cx="1008062" cy="217625"/>
          </a:xfrm>
          <a:prstGeom prst="rect">
            <a:avLst/>
          </a:prstGeom>
          <a:noFill/>
          <a:ln w="12700">
            <a:noFill/>
            <a:miter lim="800000"/>
            <a:headEnd/>
            <a:tailEnd/>
          </a:ln>
          <a:effectLst/>
        </p:spPr>
        <p:txBody>
          <a:bodyPr lIns="90000" tIns="46800" rIns="90000" bIns="46800">
            <a:spAutoFit/>
          </a:bodyPr>
          <a:lstStyle/>
          <a:p>
            <a:pPr eaLnBrk="0" fontAlgn="base" hangingPunct="0">
              <a:spcBef>
                <a:spcPct val="50000"/>
              </a:spcBef>
              <a:spcAft>
                <a:spcPct val="0"/>
              </a:spcAft>
              <a:defRPr/>
            </a:pPr>
            <a:r>
              <a:rPr lang="de-DE" sz="800" b="1">
                <a:solidFill>
                  <a:srgbClr val="FFFFFF"/>
                </a:solidFill>
              </a:rPr>
              <a:t>| </a:t>
            </a:r>
            <a:fld id="{A8EC29FF-93E4-439A-B8EA-9D3EDE5EDFBC}" type="slidenum">
              <a:rPr lang="de-DE" sz="800" b="1">
                <a:solidFill>
                  <a:srgbClr val="FFFFFF"/>
                </a:solidFill>
              </a:rPr>
              <a:pPr eaLnBrk="0" fontAlgn="base" hangingPunct="0">
                <a:spcBef>
                  <a:spcPct val="50000"/>
                </a:spcBef>
                <a:spcAft>
                  <a:spcPct val="0"/>
                </a:spcAft>
                <a:defRPr/>
              </a:pPr>
              <a:t>‹Nr.›</a:t>
            </a:fld>
            <a:endParaRPr lang="de-DE" sz="800" b="1">
              <a:solidFill>
                <a:srgbClr val="FFFFFF"/>
              </a:solidFill>
            </a:endParaRPr>
          </a:p>
        </p:txBody>
      </p:sp>
      <p:sp>
        <p:nvSpPr>
          <p:cNvPr id="19459" name="Rectangle 3"/>
          <p:cNvSpPr>
            <a:spLocks noGrp="1" noChangeArrowheads="1"/>
          </p:cNvSpPr>
          <p:nvPr>
            <p:ph type="ctrTitle"/>
          </p:nvPr>
        </p:nvSpPr>
        <p:spPr>
          <a:xfrm>
            <a:off x="539750" y="1844679"/>
            <a:ext cx="7993063" cy="1008063"/>
          </a:xfrm>
        </p:spPr>
        <p:txBody>
          <a:bodyPr anchor="b"/>
          <a:lstStyle>
            <a:lvl1pPr>
              <a:defRPr/>
            </a:lvl1pPr>
          </a:lstStyle>
          <a:p>
            <a:r>
              <a:rPr lang="de-DE"/>
              <a:t>Titelmasterformat durch Klicken bearbeiten</a:t>
            </a:r>
          </a:p>
        </p:txBody>
      </p:sp>
      <p:sp>
        <p:nvSpPr>
          <p:cNvPr id="19460" name="Rectangle 4"/>
          <p:cNvSpPr>
            <a:spLocks noGrp="1" noChangeArrowheads="1"/>
          </p:cNvSpPr>
          <p:nvPr>
            <p:ph type="subTitle" idx="1"/>
          </p:nvPr>
        </p:nvSpPr>
        <p:spPr>
          <a:xfrm>
            <a:off x="539750" y="3068638"/>
            <a:ext cx="7993063" cy="1752600"/>
          </a:xfrm>
        </p:spPr>
        <p:txBody>
          <a:bodyPr/>
          <a:lstStyle>
            <a:lvl1pPr marL="0" indent="0">
              <a:buFont typeface="Arial" charset="0"/>
              <a:buNone/>
              <a:defRPr sz="1600"/>
            </a:lvl1pPr>
          </a:lstStyle>
          <a:p>
            <a:r>
              <a:rPr lang="de-DE"/>
              <a:t>Formatvorlage des Untertitelmasters durch Klicken bearbeiten</a:t>
            </a:r>
          </a:p>
        </p:txBody>
      </p:sp>
    </p:spTree>
    <p:extLst>
      <p:ext uri="{BB962C8B-B14F-4D97-AF65-F5344CB8AC3E}">
        <p14:creationId xmlns:p14="http://schemas.microsoft.com/office/powerpoint/2010/main" val="3229919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1916912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4"/>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5"/>
          <p:cNvSpPr>
            <a:spLocks noGrp="1" noChangeArrowheads="1"/>
          </p:cNvSpPr>
          <p:nvPr>
            <p:ph type="ftr" sz="quarter" idx="10"/>
          </p:nvPr>
        </p:nvSpPr>
        <p:spPr>
          <a:ln/>
        </p:spPr>
        <p:txBody>
          <a:bodyPr/>
          <a:lstStyle>
            <a:lvl1pPr>
              <a:defRPr/>
            </a:lvl1p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647722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68313" y="2060575"/>
            <a:ext cx="40640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84713" y="2060575"/>
            <a:ext cx="406400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p:cNvSpPr>
            <a:spLocks noGrp="1" noChangeArrowheads="1"/>
          </p:cNvSpPr>
          <p:nvPr>
            <p:ph type="ftr" sz="quarter" idx="10"/>
          </p:nvPr>
        </p:nvSpPr>
        <p:spPr>
          <a:ln/>
        </p:spPr>
        <p:txBody>
          <a:bodyPr/>
          <a:lstStyle>
            <a:lvl1pPr>
              <a:defRPr/>
            </a:lvl1p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5396524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2"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5"/>
          <p:cNvSpPr>
            <a:spLocks noGrp="1" noChangeArrowheads="1"/>
          </p:cNvSpPr>
          <p:nvPr>
            <p:ph type="ftr" sz="quarter" idx="10"/>
          </p:nvPr>
        </p:nvSpPr>
        <p:spPr>
          <a:ln/>
        </p:spPr>
        <p:txBody>
          <a:bodyPr/>
          <a:lstStyle>
            <a:lvl1pPr>
              <a:defRPr/>
            </a:lvl1p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3687823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5"/>
          <p:cNvSpPr>
            <a:spLocks noGrp="1" noChangeArrowheads="1"/>
          </p:cNvSpPr>
          <p:nvPr>
            <p:ph type="ftr" sz="quarter" idx="10"/>
          </p:nvPr>
        </p:nvSpPr>
        <p:spPr>
          <a:ln/>
        </p:spPr>
        <p:txBody>
          <a:bodyPr/>
          <a:lstStyle>
            <a:lvl1pPr>
              <a:defRPr/>
            </a:lvl1p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2226904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2385644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lvl1pPr>
              <a:defRPr/>
            </a:lvl1pPr>
          </a:lstStyle>
          <a:p>
            <a:fld id="{E929662B-BFD5-4525-8ABA-99206865C0F6}"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lvl1pPr>
              <a:defRPr/>
            </a:lvl1pPr>
          </a:lstStyle>
          <a:p>
            <a:r>
              <a:rPr lang="de-DE" dirty="0">
                <a:solidFill>
                  <a:srgbClr val="3E3D40">
                    <a:lumMod val="60000"/>
                    <a:lumOff val="40000"/>
                  </a:srgbClr>
                </a:solidFill>
              </a:rPr>
              <a:t>Simulation WS 2012/2013</a:t>
            </a:r>
          </a:p>
        </p:txBody>
      </p:sp>
      <p:sp>
        <p:nvSpPr>
          <p:cNvPr id="6"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684277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2"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3938802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31714412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2792205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78613" y="1239842"/>
            <a:ext cx="2070100" cy="50688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68313" y="1239842"/>
            <a:ext cx="6057900" cy="5068887"/>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ftr" sz="quarter" idx="10"/>
          </p:nvPr>
        </p:nvSpPr>
        <p:spPr>
          <a:ln/>
        </p:spPr>
        <p:txBody>
          <a:bodyPr/>
          <a:lstStyle>
            <a:lvl1pPr>
              <a:defRPr/>
            </a:lvl1p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1621871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Inhaltsplatzhalter 2"/>
          <p:cNvSpPr>
            <a:spLocks noGrp="1"/>
          </p:cNvSpPr>
          <p:nvPr>
            <p:ph idx="1"/>
          </p:nvPr>
        </p:nvSpPr>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fld id="{131B36F8-9BB3-482F-BE5F-FF8E9E45D695}"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lvl1pPr>
              <a:defRPr/>
            </a:lvl1pPr>
          </a:lstStyle>
          <a:p>
            <a:r>
              <a:rPr lang="de-DE" dirty="0">
                <a:solidFill>
                  <a:srgbClr val="3E3D40">
                    <a:lumMod val="60000"/>
                    <a:lumOff val="40000"/>
                  </a:srgbClr>
                </a:solidFill>
              </a:rPr>
              <a:t>Kurs Simulation WS 2012/2013</a:t>
            </a:r>
          </a:p>
        </p:txBody>
      </p:sp>
      <p:sp>
        <p:nvSpPr>
          <p:cNvPr id="6"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303523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2400" b="1" cap="all"/>
            </a:lvl1pPr>
          </a:lstStyle>
          <a:p>
            <a:r>
              <a:rPr lang="de-DE"/>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fld id="{5345210B-B833-4901-A4E8-8296378E88DD}"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lvl1pPr>
              <a:defRPr/>
            </a:lvl1pPr>
          </a:lstStyle>
          <a:p>
            <a:r>
              <a:rPr lang="de-DE" dirty="0">
                <a:solidFill>
                  <a:srgbClr val="3E3D40">
                    <a:lumMod val="60000"/>
                    <a:lumOff val="40000"/>
                  </a:srgbClr>
                </a:solidFill>
              </a:rPr>
              <a:t>Simulation WS 2012/2013</a:t>
            </a:r>
          </a:p>
        </p:txBody>
      </p:sp>
      <p:sp>
        <p:nvSpPr>
          <p:cNvPr id="6"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2431486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Datumsplatzhalter 3"/>
          <p:cNvSpPr>
            <a:spLocks noGrp="1"/>
          </p:cNvSpPr>
          <p:nvPr>
            <p:ph type="dt" sz="half" idx="10"/>
          </p:nvPr>
        </p:nvSpPr>
        <p:spPr/>
        <p:txBody>
          <a:bodyPr/>
          <a:lstStyle>
            <a:lvl1pPr>
              <a:defRPr/>
            </a:lvl1pPr>
          </a:lstStyle>
          <a:p>
            <a:fld id="{A9FBCE7B-7EE7-4E65-8595-A054533D763D}"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6"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Titel der Präsentation im Foilenmaster eingeben</a:t>
            </a:r>
          </a:p>
        </p:txBody>
      </p:sp>
      <p:sp>
        <p:nvSpPr>
          <p:cNvPr id="7"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1191886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hasCustomPrompt="1"/>
          </p:nvPr>
        </p:nvSpPr>
        <p:spPr>
          <a:xfrm>
            <a:off x="457200" y="2174875"/>
            <a:ext cx="4040188" cy="3951288"/>
          </a:xfrm>
        </p:spPr>
        <p:txBody>
          <a:bodyPr/>
          <a:lstStyle>
            <a:lvl1pPr>
              <a:defRPr sz="1800"/>
            </a:lvl1pPr>
            <a:lvl2pPr>
              <a:defRPr sz="1600"/>
            </a:lvl2pPr>
            <a:lvl3pPr>
              <a:defRPr sz="1400"/>
            </a:lvl3pPr>
            <a:lvl4pPr>
              <a:defRPr sz="1600"/>
            </a:lvl4pPr>
            <a:lvl5pPr>
              <a:defRPr sz="16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hasCustomPrompt="1"/>
          </p:nvPr>
        </p:nvSpPr>
        <p:spPr>
          <a:xfrm>
            <a:off x="4645025" y="2174875"/>
            <a:ext cx="4041775" cy="3951288"/>
          </a:xfrm>
        </p:spPr>
        <p:txBody>
          <a:bodyPr/>
          <a:lstStyle>
            <a:lvl1pPr>
              <a:defRPr sz="1800"/>
            </a:lvl1pPr>
            <a:lvl2pPr>
              <a:defRPr sz="1600"/>
            </a:lvl2pPr>
            <a:lvl3pPr>
              <a:defRPr sz="1400"/>
            </a:lvl3pPr>
            <a:lvl4pPr>
              <a:defRPr sz="1600"/>
            </a:lvl4pPr>
            <a:lvl5pPr>
              <a:defRPr sz="16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p:txBody>
      </p:sp>
      <p:sp>
        <p:nvSpPr>
          <p:cNvPr id="7" name="Datumsplatzhalter 3"/>
          <p:cNvSpPr>
            <a:spLocks noGrp="1"/>
          </p:cNvSpPr>
          <p:nvPr>
            <p:ph type="dt" sz="half" idx="10"/>
          </p:nvPr>
        </p:nvSpPr>
        <p:spPr/>
        <p:txBody>
          <a:bodyPr/>
          <a:lstStyle>
            <a:lvl1pPr>
              <a:defRPr/>
            </a:lvl1pPr>
          </a:lstStyle>
          <a:p>
            <a:fld id="{51881576-87EA-4DF8-BE80-277738B8FEA6}"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8"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Titel der Präsentation im Foilenmaster eingeben</a:t>
            </a:r>
          </a:p>
        </p:txBody>
      </p:sp>
      <p:sp>
        <p:nvSpPr>
          <p:cNvPr id="9"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12678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fld id="{6E2D29D9-D1EB-464F-8599-4E03DFDF7F02}"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4"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Titel der Präsentation im Foilenmaster eingeben</a:t>
            </a:r>
          </a:p>
        </p:txBody>
      </p:sp>
      <p:sp>
        <p:nvSpPr>
          <p:cNvPr id="5"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942168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fld id="{7BD6C592-7A22-4AA9-8B0B-993BFC1FF7C3}"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3"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Titel der Präsentation im Foilenmaster eingeben</a:t>
            </a:r>
          </a:p>
        </p:txBody>
      </p:sp>
      <p:sp>
        <p:nvSpPr>
          <p:cNvPr id="4"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Tree>
    <p:extLst>
      <p:ext uri="{BB962C8B-B14F-4D97-AF65-F5344CB8AC3E}">
        <p14:creationId xmlns:p14="http://schemas.microsoft.com/office/powerpoint/2010/main" val="20237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mit Beschriftung">
    <p:spTree>
      <p:nvGrpSpPr>
        <p:cNvPr id="1" name=""/>
        <p:cNvGrpSpPr/>
        <p:nvPr/>
      </p:nvGrpSpPr>
      <p:grpSpPr>
        <a:xfrm>
          <a:off x="0" y="0"/>
          <a:ext cx="0" cy="0"/>
          <a:chOff x="0" y="0"/>
          <a:chExt cx="0" cy="0"/>
        </a:xfrm>
      </p:grpSpPr>
      <p:sp>
        <p:nvSpPr>
          <p:cNvPr id="3" name="Inhaltsplatzhalter 2"/>
          <p:cNvSpPr>
            <a:spLocks noGrp="1"/>
          </p:cNvSpPr>
          <p:nvPr>
            <p:ph idx="1"/>
          </p:nvPr>
        </p:nvSpPr>
        <p:spPr>
          <a:xfrm>
            <a:off x="3575050" y="1484784"/>
            <a:ext cx="5111750" cy="4641379"/>
          </a:xfr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Textplatzhalter 3"/>
          <p:cNvSpPr>
            <a:spLocks noGrp="1"/>
          </p:cNvSpPr>
          <p:nvPr>
            <p:ph type="body" sz="half" idx="2"/>
          </p:nvPr>
        </p:nvSpPr>
        <p:spPr>
          <a:xfrm>
            <a:off x="457200" y="1484784"/>
            <a:ext cx="3008313" cy="46413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p:cNvSpPr>
            <a:spLocks noGrp="1"/>
          </p:cNvSpPr>
          <p:nvPr>
            <p:ph type="dt" sz="half" idx="10"/>
          </p:nvPr>
        </p:nvSpPr>
        <p:spPr/>
        <p:txBody>
          <a:bodyPr/>
          <a:lstStyle>
            <a:lvl1pPr>
              <a:defRPr/>
            </a:lvl1pPr>
          </a:lstStyle>
          <a:p>
            <a:fld id="{E4A61F51-85E2-45F9-AD0D-664D9820166C}"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6" name="Fußzeilenplatzhalter 4"/>
          <p:cNvSpPr>
            <a:spLocks noGrp="1"/>
          </p:cNvSpPr>
          <p:nvPr>
            <p:ph type="ftr" sz="quarter" idx="11"/>
          </p:nvPr>
        </p:nvSpPr>
        <p:spPr/>
        <p:txBody>
          <a:bodyPr/>
          <a:lstStyle>
            <a:lvl1pPr>
              <a:defRPr/>
            </a:lvl1pPr>
          </a:lstStyle>
          <a:p>
            <a:r>
              <a:rPr lang="de-DE">
                <a:solidFill>
                  <a:srgbClr val="3E3D40">
                    <a:lumMod val="60000"/>
                    <a:lumOff val="40000"/>
                  </a:srgbClr>
                </a:solidFill>
              </a:rPr>
              <a:t>Titel der Präsentation im Foilenmaster eingeben</a:t>
            </a:r>
          </a:p>
        </p:txBody>
      </p:sp>
      <p:sp>
        <p:nvSpPr>
          <p:cNvPr id="7" name="Foliennummernplatzhalter 5"/>
          <p:cNvSpPr>
            <a:spLocks noGrp="1"/>
          </p:cNvSpPr>
          <p:nvPr>
            <p:ph type="sldNum" sz="quarter" idx="12"/>
          </p:nvPr>
        </p:nvSpPr>
        <p:spPr/>
        <p:txBody>
          <a:bodyPr/>
          <a:lstStyle>
            <a:lvl1pPr>
              <a:defRPr/>
            </a:lvl1pPr>
          </a:lstStyle>
          <a:p>
            <a:fld id="{71F430A0-DF90-4682-B8C1-1BCFE983D179}" type="slidenum">
              <a:rPr lang="de-DE" smtClean="0">
                <a:solidFill>
                  <a:srgbClr val="3E3D40">
                    <a:lumMod val="60000"/>
                    <a:lumOff val="40000"/>
                  </a:srgbClr>
                </a:solidFill>
              </a:rPr>
              <a:pPr/>
              <a:t>‹Nr.›</a:t>
            </a:fld>
            <a:endParaRPr lang="de-DE">
              <a:solidFill>
                <a:srgbClr val="3E3D40">
                  <a:lumMod val="60000"/>
                  <a:lumOff val="40000"/>
                </a:srgbClr>
              </a:solidFill>
            </a:endParaRPr>
          </a:p>
        </p:txBody>
      </p:sp>
      <p:sp>
        <p:nvSpPr>
          <p:cNvPr id="8" name="Titel 1"/>
          <p:cNvSpPr>
            <a:spLocks noGrp="1"/>
          </p:cNvSpPr>
          <p:nvPr>
            <p:ph type="title"/>
          </p:nvPr>
        </p:nvSpPr>
        <p:spPr>
          <a:xfrm>
            <a:off x="457200" y="274638"/>
            <a:ext cx="5266928" cy="1143000"/>
          </a:xfrm>
        </p:spPr>
        <p:txBody>
          <a:bodyPr/>
          <a:lstStyle/>
          <a:p>
            <a:r>
              <a:rPr lang="de-DE"/>
              <a:t>Titelmasterformat durch Klicken bearbeiten</a:t>
            </a:r>
          </a:p>
        </p:txBody>
      </p:sp>
    </p:spTree>
    <p:extLst>
      <p:ext uri="{BB962C8B-B14F-4D97-AF65-F5344CB8AC3E}">
        <p14:creationId xmlns:p14="http://schemas.microsoft.com/office/powerpoint/2010/main" val="246758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Titelplatzhalter 1"/>
          <p:cNvSpPr>
            <a:spLocks noGrp="1"/>
          </p:cNvSpPr>
          <p:nvPr>
            <p:ph type="title"/>
          </p:nvPr>
        </p:nvSpPr>
        <p:spPr bwMode="auto">
          <a:xfrm>
            <a:off x="457200" y="274638"/>
            <a:ext cx="526692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dirty="0"/>
              <a:t>Mastertitelformat bearbeiten</a:t>
            </a:r>
          </a:p>
        </p:txBody>
      </p:sp>
      <p:sp>
        <p:nvSpPr>
          <p:cNvPr id="1027" name="Textplatzhalter 2"/>
          <p:cNvSpPr>
            <a:spLocks noGrp="1"/>
          </p:cNvSpPr>
          <p:nvPr>
            <p:ph type="body" idx="1"/>
          </p:nvPr>
        </p:nvSpPr>
        <p:spPr bwMode="auto">
          <a:xfrm>
            <a:off x="457200" y="1600200"/>
            <a:ext cx="829126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67544" y="6304235"/>
            <a:ext cx="1269504"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1">
                    <a:lumMod val="60000"/>
                    <a:lumOff val="40000"/>
                  </a:schemeClr>
                </a:solidFill>
                <a:latin typeface="Arial" pitchFamily="34" charset="0"/>
                <a:cs typeface="Arial" pitchFamily="34" charset="0"/>
              </a:defRPr>
            </a:lvl1pPr>
          </a:lstStyle>
          <a:p>
            <a:fld id="{80BE2D95-CA29-4E96-B3D8-6999C92BF948}" type="datetime1">
              <a:rPr lang="de-DE" smtClean="0">
                <a:solidFill>
                  <a:srgbClr val="3E3D40">
                    <a:lumMod val="60000"/>
                    <a:lumOff val="40000"/>
                  </a:srgbClr>
                </a:solidFill>
              </a:rPr>
              <a:pPr/>
              <a:t>18.02.2019</a:t>
            </a:fld>
            <a:endParaRPr lang="de-DE" dirty="0">
              <a:solidFill>
                <a:srgbClr val="3E3D40">
                  <a:lumMod val="60000"/>
                  <a:lumOff val="40000"/>
                </a:srgbClr>
              </a:solidFill>
            </a:endParaRPr>
          </a:p>
        </p:txBody>
      </p:sp>
      <p:sp>
        <p:nvSpPr>
          <p:cNvPr id="5" name="Fußzeilenplatzhalter 4"/>
          <p:cNvSpPr>
            <a:spLocks noGrp="1"/>
          </p:cNvSpPr>
          <p:nvPr>
            <p:ph type="ftr" sz="quarter" idx="3"/>
          </p:nvPr>
        </p:nvSpPr>
        <p:spPr>
          <a:xfrm>
            <a:off x="1809056" y="6309320"/>
            <a:ext cx="5544616"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tx1">
                    <a:lumMod val="60000"/>
                    <a:lumOff val="40000"/>
                  </a:schemeClr>
                </a:solidFill>
                <a:latin typeface="Arial" pitchFamily="34" charset="0"/>
                <a:cs typeface="Arial" pitchFamily="34" charset="0"/>
              </a:defRPr>
            </a:lvl1pPr>
          </a:lstStyle>
          <a:p>
            <a:r>
              <a:rPr lang="de-DE" dirty="0">
                <a:solidFill>
                  <a:srgbClr val="3E3D40">
                    <a:lumMod val="60000"/>
                    <a:lumOff val="40000"/>
                  </a:srgbClr>
                </a:solidFill>
              </a:rPr>
              <a:t>Simulation WS 2012/2013</a:t>
            </a:r>
          </a:p>
        </p:txBody>
      </p:sp>
      <p:sp>
        <p:nvSpPr>
          <p:cNvPr id="6" name="Foliennummernplatzhalter 5"/>
          <p:cNvSpPr>
            <a:spLocks noGrp="1"/>
          </p:cNvSpPr>
          <p:nvPr>
            <p:ph type="sldNum" sz="quarter" idx="4"/>
          </p:nvPr>
        </p:nvSpPr>
        <p:spPr>
          <a:xfrm>
            <a:off x="7425680" y="6304235"/>
            <a:ext cx="621432"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tx1">
                    <a:lumMod val="60000"/>
                    <a:lumOff val="40000"/>
                  </a:schemeClr>
                </a:solidFill>
                <a:latin typeface="Arial" pitchFamily="34" charset="0"/>
                <a:cs typeface="Arial" pitchFamily="34" charset="0"/>
              </a:defRPr>
            </a:lvl1pPr>
          </a:lstStyle>
          <a:p>
            <a:fld id="{71F430A0-DF90-4682-B8C1-1BCFE983D179}" type="slidenum">
              <a:rPr lang="de-DE" smtClean="0">
                <a:solidFill>
                  <a:srgbClr val="3E3D40">
                    <a:lumMod val="60000"/>
                    <a:lumOff val="40000"/>
                  </a:srgbClr>
                </a:solidFill>
              </a:rPr>
              <a:pPr/>
              <a:t>‹Nr.›</a:t>
            </a:fld>
            <a:endParaRPr lang="de-DE" dirty="0">
              <a:solidFill>
                <a:srgbClr val="3E3D40">
                  <a:lumMod val="60000"/>
                  <a:lumOff val="40000"/>
                </a:srgbClr>
              </a:solidFill>
            </a:endParaRPr>
          </a:p>
        </p:txBody>
      </p:sp>
    </p:spTree>
    <p:extLst>
      <p:ext uri="{BB962C8B-B14F-4D97-AF65-F5344CB8AC3E}">
        <p14:creationId xmlns:p14="http://schemas.microsoft.com/office/powerpoint/2010/main" val="387018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457200" rtl="0" eaLnBrk="1" fontAlgn="base" hangingPunct="1">
        <a:spcBef>
          <a:spcPct val="0"/>
        </a:spcBef>
        <a:spcAft>
          <a:spcPct val="0"/>
        </a:spcAft>
        <a:defRPr sz="2400" kern="1200">
          <a:solidFill>
            <a:schemeClr val="tx1"/>
          </a:solidFill>
          <a:latin typeface="Arial Black" pitchFamily="34" charset="0"/>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Clr>
          <a:schemeClr val="tx1"/>
        </a:buClr>
        <a:buFont typeface="Arial" pitchFamily="34" charset="0"/>
        <a:buChar char="•"/>
        <a:defRPr sz="2400" kern="1200">
          <a:solidFill>
            <a:schemeClr val="tx1"/>
          </a:solidFill>
          <a:latin typeface="Arial" pitchFamily="34" charset="0"/>
          <a:ea typeface="ＭＳ Ｐゴシック" charset="-128"/>
          <a:cs typeface="Arial" pitchFamily="34" charset="0"/>
        </a:defRPr>
      </a:lvl1pPr>
      <a:lvl2pPr marL="742950" indent="-285750" algn="l" defTabSz="457200" rtl="0" eaLnBrk="1" fontAlgn="base" hangingPunct="1">
        <a:spcBef>
          <a:spcPct val="20000"/>
        </a:spcBef>
        <a:spcAft>
          <a:spcPct val="0"/>
        </a:spcAft>
        <a:buClr>
          <a:schemeClr val="tx1"/>
        </a:buClr>
        <a:buFont typeface="Arial" pitchFamily="34" charset="0"/>
        <a:buChar char="•"/>
        <a:defRPr sz="2000" kern="1200">
          <a:solidFill>
            <a:schemeClr val="tx1"/>
          </a:solidFill>
          <a:latin typeface="Arial" pitchFamily="34" charset="0"/>
          <a:ea typeface="ＭＳ Ｐゴシック" charset="-128"/>
          <a:cs typeface="Arial" pitchFamily="34" charset="0"/>
        </a:defRPr>
      </a:lvl2pPr>
      <a:lvl3pPr marL="1143000" indent="-228600" algn="l" defTabSz="457200" rtl="0" eaLnBrk="1" fontAlgn="base" hangingPunct="1">
        <a:spcBef>
          <a:spcPct val="20000"/>
        </a:spcBef>
        <a:spcAft>
          <a:spcPct val="0"/>
        </a:spcAft>
        <a:buClr>
          <a:schemeClr val="tx1"/>
        </a:buClr>
        <a:buFont typeface="Arial" pitchFamily="34" charset="0"/>
        <a:buChar char="•"/>
        <a:defRPr sz="1800" kern="1200">
          <a:solidFill>
            <a:schemeClr val="tx1"/>
          </a:solidFill>
          <a:latin typeface="Arial" pitchFamily="34" charset="0"/>
          <a:ea typeface="ＭＳ Ｐゴシック" charset="-128"/>
          <a:cs typeface="Arial" pitchFamily="34" charset="0"/>
        </a:defRPr>
      </a:lvl3pPr>
      <a:lvl4pPr marL="1600200" indent="-228600" algn="l" defTabSz="457200" rtl="0" eaLnBrk="1" fontAlgn="base" hangingPunct="1">
        <a:spcBef>
          <a:spcPct val="20000"/>
        </a:spcBef>
        <a:spcAft>
          <a:spcPct val="0"/>
        </a:spcAft>
        <a:buClr>
          <a:schemeClr val="tx1"/>
        </a:buClr>
        <a:buFont typeface="Arial" pitchFamily="34" charset="0"/>
        <a:buChar char="•"/>
        <a:defRPr sz="1600" kern="1200">
          <a:solidFill>
            <a:schemeClr val="tx1"/>
          </a:solidFill>
          <a:latin typeface="Arial" pitchFamily="34" charset="0"/>
          <a:ea typeface="ＭＳ Ｐゴシック" charset="-128"/>
          <a:cs typeface="Arial" pitchFamily="34" charset="0"/>
        </a:defRPr>
      </a:lvl4pPr>
      <a:lvl5pPr marL="2057400" indent="-228600" algn="l" defTabSz="457200" rtl="0" eaLnBrk="1" fontAlgn="base" hangingPunct="1">
        <a:spcBef>
          <a:spcPct val="20000"/>
        </a:spcBef>
        <a:spcAft>
          <a:spcPct val="0"/>
        </a:spcAft>
        <a:buClr>
          <a:schemeClr val="tx1"/>
        </a:buClr>
        <a:buFont typeface="Arial" pitchFamily="34" charset="0"/>
        <a:buChar char="•"/>
        <a:defRPr sz="1400" kern="1200">
          <a:solidFill>
            <a:schemeClr val="tx1"/>
          </a:solidFill>
          <a:latin typeface="Arial" pitchFamily="34" charset="0"/>
          <a:ea typeface="ＭＳ Ｐゴシック"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6" descr="TEXO_Vorlage_ppt_final2"/>
          <p:cNvPicPr>
            <a:picLocks noChangeAspect="1" noChangeArrowheads="1"/>
          </p:cNvPicPr>
          <p:nvPr/>
        </p:nvPicPr>
        <p:blipFill>
          <a:blip r:embed="rId13" cstate="print"/>
          <a:srcRect t="95776" b="-1350"/>
          <a:stretch>
            <a:fillRect/>
          </a:stretch>
        </p:blipFill>
        <p:spPr bwMode="auto">
          <a:xfrm>
            <a:off x="0" y="6453188"/>
            <a:ext cx="9144000" cy="360362"/>
          </a:xfrm>
          <a:prstGeom prst="rect">
            <a:avLst/>
          </a:prstGeom>
          <a:noFill/>
          <a:ln w="9525">
            <a:noFill/>
            <a:miter lim="800000"/>
            <a:headEnd/>
            <a:tailEnd/>
          </a:ln>
        </p:spPr>
      </p:pic>
      <p:pic>
        <p:nvPicPr>
          <p:cNvPr id="1027" name="Picture 15" descr="TEXO_Vorlage_ppt_final2"/>
          <p:cNvPicPr>
            <a:picLocks noChangeAspect="1" noChangeArrowheads="1"/>
          </p:cNvPicPr>
          <p:nvPr/>
        </p:nvPicPr>
        <p:blipFill>
          <a:blip r:embed="rId14" cstate="print"/>
          <a:srcRect b="68132"/>
          <a:stretch>
            <a:fillRect/>
          </a:stretch>
        </p:blipFill>
        <p:spPr bwMode="auto">
          <a:xfrm>
            <a:off x="0" y="4"/>
            <a:ext cx="9144000" cy="2060575"/>
          </a:xfrm>
          <a:prstGeom prst="rect">
            <a:avLst/>
          </a:prstGeom>
          <a:noFill/>
          <a:ln w="9525">
            <a:noFill/>
            <a:miter lim="800000"/>
            <a:headEnd/>
            <a:tailEnd/>
          </a:ln>
        </p:spPr>
      </p:pic>
      <p:sp>
        <p:nvSpPr>
          <p:cNvPr id="1028" name="Rectangle 2"/>
          <p:cNvSpPr>
            <a:spLocks noGrp="1" noChangeArrowheads="1"/>
          </p:cNvSpPr>
          <p:nvPr>
            <p:ph type="title"/>
          </p:nvPr>
        </p:nvSpPr>
        <p:spPr bwMode="auto">
          <a:xfrm>
            <a:off x="468315" y="1239838"/>
            <a:ext cx="82804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Mastertitelformat bearbeiten</a:t>
            </a:r>
          </a:p>
        </p:txBody>
      </p:sp>
      <p:sp>
        <p:nvSpPr>
          <p:cNvPr id="1029" name="Rectangle 3"/>
          <p:cNvSpPr>
            <a:spLocks noGrp="1" noChangeArrowheads="1"/>
          </p:cNvSpPr>
          <p:nvPr>
            <p:ph type="body" idx="1"/>
          </p:nvPr>
        </p:nvSpPr>
        <p:spPr bwMode="auto">
          <a:xfrm>
            <a:off x="468315" y="2060575"/>
            <a:ext cx="8280400" cy="4248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 name="Rectangle 5"/>
          <p:cNvSpPr>
            <a:spLocks noGrp="1" noChangeArrowheads="1"/>
          </p:cNvSpPr>
          <p:nvPr>
            <p:ph type="ftr" sz="quarter" idx="3"/>
          </p:nvPr>
        </p:nvSpPr>
        <p:spPr bwMode="auto">
          <a:xfrm>
            <a:off x="468315" y="6524625"/>
            <a:ext cx="6551612" cy="2174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800" b="1">
                <a:solidFill>
                  <a:schemeClr val="bg1"/>
                </a:solidFill>
                <a:latin typeface="+mn-lt"/>
              </a:defRPr>
            </a:lvl1pPr>
          </a:lstStyle>
          <a:p>
            <a:pPr eaLnBrk="0" fontAlgn="base" hangingPunct="0">
              <a:spcBef>
                <a:spcPct val="0"/>
              </a:spcBef>
              <a:spcAft>
                <a:spcPct val="0"/>
              </a:spcAft>
              <a:defRPr/>
            </a:pPr>
            <a:r>
              <a:rPr lang="de-DE">
                <a:solidFill>
                  <a:srgbClr val="FFFFFF"/>
                </a:solidFill>
              </a:rPr>
              <a:t>Place for some additional Information </a:t>
            </a:r>
          </a:p>
        </p:txBody>
      </p:sp>
      <p:sp>
        <p:nvSpPr>
          <p:cNvPr id="1034" name="Text Box 10"/>
          <p:cNvSpPr txBox="1">
            <a:spLocks noChangeArrowheads="1"/>
          </p:cNvSpPr>
          <p:nvPr/>
        </p:nvSpPr>
        <p:spPr bwMode="auto">
          <a:xfrm>
            <a:off x="7812088" y="6524629"/>
            <a:ext cx="1008062" cy="217625"/>
          </a:xfrm>
          <a:prstGeom prst="rect">
            <a:avLst/>
          </a:prstGeom>
          <a:noFill/>
          <a:ln w="12700">
            <a:noFill/>
            <a:miter lim="800000"/>
            <a:headEnd/>
            <a:tailEnd/>
          </a:ln>
          <a:effectLst/>
        </p:spPr>
        <p:txBody>
          <a:bodyPr lIns="90000" tIns="46800" rIns="90000" bIns="46800">
            <a:spAutoFit/>
          </a:bodyPr>
          <a:lstStyle/>
          <a:p>
            <a:pPr eaLnBrk="0" fontAlgn="base" hangingPunct="0">
              <a:spcBef>
                <a:spcPct val="50000"/>
              </a:spcBef>
              <a:spcAft>
                <a:spcPct val="0"/>
              </a:spcAft>
              <a:defRPr/>
            </a:pPr>
            <a:r>
              <a:rPr lang="de-DE" sz="800" b="1">
                <a:solidFill>
                  <a:srgbClr val="FFFFFF"/>
                </a:solidFill>
              </a:rPr>
              <a:t>| </a:t>
            </a:r>
            <a:fld id="{46B9B587-5991-4CD8-840E-8FD9B992BDA2}" type="slidenum">
              <a:rPr lang="de-DE" sz="800" b="1">
                <a:solidFill>
                  <a:srgbClr val="FFFFFF"/>
                </a:solidFill>
              </a:rPr>
              <a:pPr eaLnBrk="0" fontAlgn="base" hangingPunct="0">
                <a:spcBef>
                  <a:spcPct val="50000"/>
                </a:spcBef>
                <a:spcAft>
                  <a:spcPct val="0"/>
                </a:spcAft>
                <a:defRPr/>
              </a:pPr>
              <a:t>‹Nr.›</a:t>
            </a:fld>
            <a:endParaRPr lang="de-DE" sz="800" b="1">
              <a:solidFill>
                <a:srgbClr val="FFFFFF"/>
              </a:solidFill>
            </a:endParaRPr>
          </a:p>
        </p:txBody>
      </p:sp>
    </p:spTree>
    <p:extLst>
      <p:ext uri="{BB962C8B-B14F-4D97-AF65-F5344CB8AC3E}">
        <p14:creationId xmlns:p14="http://schemas.microsoft.com/office/powerpoint/2010/main" val="17060526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dt="0"/>
  <p:txStyles>
    <p:titleStyle>
      <a:lvl1pPr algn="l" rtl="0" eaLnBrk="0" fontAlgn="base" hangingPunct="0">
        <a:spcBef>
          <a:spcPct val="0"/>
        </a:spcBef>
        <a:spcAft>
          <a:spcPct val="0"/>
        </a:spcAft>
        <a:defRPr sz="2400">
          <a:solidFill>
            <a:srgbClr val="439639"/>
          </a:solidFill>
          <a:latin typeface="+mj-lt"/>
          <a:ea typeface="+mj-ea"/>
          <a:cs typeface="+mj-cs"/>
        </a:defRPr>
      </a:lvl1pPr>
      <a:lvl2pPr algn="l" rtl="0" eaLnBrk="0" fontAlgn="base" hangingPunct="0">
        <a:spcBef>
          <a:spcPct val="0"/>
        </a:spcBef>
        <a:spcAft>
          <a:spcPct val="0"/>
        </a:spcAft>
        <a:defRPr sz="2400">
          <a:solidFill>
            <a:srgbClr val="439639"/>
          </a:solidFill>
          <a:latin typeface="Verdana" pitchFamily="34" charset="0"/>
          <a:ea typeface="ＭＳ Ｐゴシック" pitchFamily="-12" charset="-128"/>
        </a:defRPr>
      </a:lvl2pPr>
      <a:lvl3pPr algn="l" rtl="0" eaLnBrk="0" fontAlgn="base" hangingPunct="0">
        <a:spcBef>
          <a:spcPct val="0"/>
        </a:spcBef>
        <a:spcAft>
          <a:spcPct val="0"/>
        </a:spcAft>
        <a:defRPr sz="2400">
          <a:solidFill>
            <a:srgbClr val="439639"/>
          </a:solidFill>
          <a:latin typeface="Verdana" pitchFamily="34" charset="0"/>
          <a:ea typeface="ＭＳ Ｐゴシック" pitchFamily="-12" charset="-128"/>
        </a:defRPr>
      </a:lvl3pPr>
      <a:lvl4pPr algn="l" rtl="0" eaLnBrk="0" fontAlgn="base" hangingPunct="0">
        <a:spcBef>
          <a:spcPct val="0"/>
        </a:spcBef>
        <a:spcAft>
          <a:spcPct val="0"/>
        </a:spcAft>
        <a:defRPr sz="2400">
          <a:solidFill>
            <a:srgbClr val="439639"/>
          </a:solidFill>
          <a:latin typeface="Verdana" pitchFamily="34" charset="0"/>
          <a:ea typeface="ＭＳ Ｐゴシック" pitchFamily="-12" charset="-128"/>
        </a:defRPr>
      </a:lvl4pPr>
      <a:lvl5pPr algn="l" rtl="0" eaLnBrk="0" fontAlgn="base" hangingPunct="0">
        <a:spcBef>
          <a:spcPct val="0"/>
        </a:spcBef>
        <a:spcAft>
          <a:spcPct val="0"/>
        </a:spcAft>
        <a:defRPr sz="2400">
          <a:solidFill>
            <a:srgbClr val="439639"/>
          </a:solidFill>
          <a:latin typeface="Verdana" pitchFamily="34" charset="0"/>
          <a:ea typeface="ＭＳ Ｐゴシック" pitchFamily="-12" charset="-128"/>
        </a:defRPr>
      </a:lvl5pPr>
      <a:lvl6pPr marL="457200" algn="l" rtl="0" eaLnBrk="1" fontAlgn="base" hangingPunct="1">
        <a:spcBef>
          <a:spcPct val="0"/>
        </a:spcBef>
        <a:spcAft>
          <a:spcPct val="0"/>
        </a:spcAft>
        <a:defRPr sz="2400">
          <a:solidFill>
            <a:srgbClr val="439639"/>
          </a:solidFill>
          <a:latin typeface="Verdana" pitchFamily="34" charset="0"/>
          <a:ea typeface="ＭＳ Ｐゴシック" pitchFamily="-12" charset="-128"/>
        </a:defRPr>
      </a:lvl6pPr>
      <a:lvl7pPr marL="914400" algn="l" rtl="0" eaLnBrk="1" fontAlgn="base" hangingPunct="1">
        <a:spcBef>
          <a:spcPct val="0"/>
        </a:spcBef>
        <a:spcAft>
          <a:spcPct val="0"/>
        </a:spcAft>
        <a:defRPr sz="2400">
          <a:solidFill>
            <a:srgbClr val="439639"/>
          </a:solidFill>
          <a:latin typeface="Verdana" pitchFamily="34" charset="0"/>
          <a:ea typeface="ＭＳ Ｐゴシック" pitchFamily="-12" charset="-128"/>
        </a:defRPr>
      </a:lvl7pPr>
      <a:lvl8pPr marL="1371600" algn="l" rtl="0" eaLnBrk="1" fontAlgn="base" hangingPunct="1">
        <a:spcBef>
          <a:spcPct val="0"/>
        </a:spcBef>
        <a:spcAft>
          <a:spcPct val="0"/>
        </a:spcAft>
        <a:defRPr sz="2400">
          <a:solidFill>
            <a:srgbClr val="439639"/>
          </a:solidFill>
          <a:latin typeface="Verdana" pitchFamily="34" charset="0"/>
          <a:ea typeface="ＭＳ Ｐゴシック" pitchFamily="-12" charset="-128"/>
        </a:defRPr>
      </a:lvl8pPr>
      <a:lvl9pPr marL="1828800" algn="l" rtl="0" eaLnBrk="1" fontAlgn="base" hangingPunct="1">
        <a:spcBef>
          <a:spcPct val="0"/>
        </a:spcBef>
        <a:spcAft>
          <a:spcPct val="0"/>
        </a:spcAft>
        <a:defRPr sz="2400">
          <a:solidFill>
            <a:srgbClr val="439639"/>
          </a:solidFill>
          <a:latin typeface="Verdana" pitchFamily="34" charset="0"/>
          <a:ea typeface="ＭＳ Ｐゴシック" pitchFamily="-12" charset="-128"/>
        </a:defRPr>
      </a:lvl9pPr>
    </p:titleStyle>
    <p:bodyStyle>
      <a:lvl1pPr marL="190500" indent="-190500" algn="l" rtl="0" eaLnBrk="0" fontAlgn="base" hangingPunct="0">
        <a:spcBef>
          <a:spcPct val="20000"/>
        </a:spcBef>
        <a:spcAft>
          <a:spcPct val="0"/>
        </a:spcAft>
        <a:buClr>
          <a:srgbClr val="439639"/>
        </a:buClr>
        <a:buFont typeface="Arial" charset="0"/>
        <a:buChar char="■"/>
        <a:defRPr sz="1400">
          <a:solidFill>
            <a:schemeClr val="tx1"/>
          </a:solidFill>
          <a:latin typeface="+mn-lt"/>
          <a:ea typeface="+mn-ea"/>
          <a:cs typeface="+mn-cs"/>
        </a:defRPr>
      </a:lvl1pPr>
      <a:lvl2pPr marL="571500" indent="-190500" algn="l" rtl="0" eaLnBrk="0" fontAlgn="base" hangingPunct="0">
        <a:spcBef>
          <a:spcPct val="20000"/>
        </a:spcBef>
        <a:spcAft>
          <a:spcPct val="0"/>
        </a:spcAft>
        <a:buClr>
          <a:srgbClr val="439639"/>
        </a:buClr>
        <a:buFont typeface="Arial" charset="0"/>
        <a:buChar char="■"/>
        <a:defRPr sz="1400">
          <a:solidFill>
            <a:schemeClr val="tx1"/>
          </a:solidFill>
          <a:latin typeface="+mn-lt"/>
          <a:ea typeface="+mn-ea"/>
        </a:defRPr>
      </a:lvl2pPr>
      <a:lvl3pPr marL="952500" indent="-190500" algn="l" rtl="0" eaLnBrk="0" fontAlgn="base" hangingPunct="0">
        <a:spcBef>
          <a:spcPct val="20000"/>
        </a:spcBef>
        <a:spcAft>
          <a:spcPct val="0"/>
        </a:spcAft>
        <a:buClr>
          <a:srgbClr val="439639"/>
        </a:buClr>
        <a:buFont typeface="Arial" charset="0"/>
        <a:buChar char="■"/>
        <a:defRPr sz="1400">
          <a:solidFill>
            <a:schemeClr val="tx1"/>
          </a:solidFill>
          <a:latin typeface="+mn-lt"/>
          <a:ea typeface="+mn-ea"/>
        </a:defRPr>
      </a:lvl3pPr>
      <a:lvl4pPr marL="1333500" indent="-190500" algn="l" rtl="0" eaLnBrk="0" fontAlgn="base" hangingPunct="0">
        <a:spcBef>
          <a:spcPct val="20000"/>
        </a:spcBef>
        <a:spcAft>
          <a:spcPct val="0"/>
        </a:spcAft>
        <a:buClr>
          <a:srgbClr val="439639"/>
        </a:buClr>
        <a:buFont typeface="Arial" charset="0"/>
        <a:buChar char="■"/>
        <a:defRPr sz="1400">
          <a:solidFill>
            <a:schemeClr val="tx1"/>
          </a:solidFill>
          <a:latin typeface="+mn-lt"/>
          <a:ea typeface="+mn-ea"/>
        </a:defRPr>
      </a:lvl4pPr>
      <a:lvl5pPr marL="1714500" indent="-190500" algn="l" rtl="0" eaLnBrk="0" fontAlgn="base" hangingPunct="0">
        <a:spcBef>
          <a:spcPct val="20000"/>
        </a:spcBef>
        <a:spcAft>
          <a:spcPct val="0"/>
        </a:spcAft>
        <a:buClr>
          <a:srgbClr val="439639"/>
        </a:buClr>
        <a:buFont typeface="Arial" charset="0"/>
        <a:buChar char="■"/>
        <a:defRPr sz="1400">
          <a:solidFill>
            <a:schemeClr val="tx1"/>
          </a:solidFill>
          <a:latin typeface="+mn-lt"/>
          <a:ea typeface="+mn-ea"/>
        </a:defRPr>
      </a:lvl5pPr>
      <a:lvl6pPr marL="2171700" indent="-190500" algn="l" rtl="0" eaLnBrk="1" fontAlgn="base" hangingPunct="1">
        <a:spcBef>
          <a:spcPct val="20000"/>
        </a:spcBef>
        <a:spcAft>
          <a:spcPct val="0"/>
        </a:spcAft>
        <a:buClr>
          <a:srgbClr val="439639"/>
        </a:buClr>
        <a:buFont typeface="Arial" charset="0"/>
        <a:buChar char="■"/>
        <a:defRPr sz="1400">
          <a:solidFill>
            <a:schemeClr val="tx1"/>
          </a:solidFill>
          <a:latin typeface="+mn-lt"/>
          <a:ea typeface="+mn-ea"/>
        </a:defRPr>
      </a:lvl6pPr>
      <a:lvl7pPr marL="2628900" indent="-190500" algn="l" rtl="0" eaLnBrk="1" fontAlgn="base" hangingPunct="1">
        <a:spcBef>
          <a:spcPct val="20000"/>
        </a:spcBef>
        <a:spcAft>
          <a:spcPct val="0"/>
        </a:spcAft>
        <a:buClr>
          <a:srgbClr val="439639"/>
        </a:buClr>
        <a:buFont typeface="Arial" charset="0"/>
        <a:buChar char="■"/>
        <a:defRPr sz="1400">
          <a:solidFill>
            <a:schemeClr val="tx1"/>
          </a:solidFill>
          <a:latin typeface="+mn-lt"/>
          <a:ea typeface="+mn-ea"/>
        </a:defRPr>
      </a:lvl7pPr>
      <a:lvl8pPr marL="3086100" indent="-190500" algn="l" rtl="0" eaLnBrk="1" fontAlgn="base" hangingPunct="1">
        <a:spcBef>
          <a:spcPct val="20000"/>
        </a:spcBef>
        <a:spcAft>
          <a:spcPct val="0"/>
        </a:spcAft>
        <a:buClr>
          <a:srgbClr val="439639"/>
        </a:buClr>
        <a:buFont typeface="Arial" charset="0"/>
        <a:buChar char="■"/>
        <a:defRPr sz="1400">
          <a:solidFill>
            <a:schemeClr val="tx1"/>
          </a:solidFill>
          <a:latin typeface="+mn-lt"/>
          <a:ea typeface="+mn-ea"/>
        </a:defRPr>
      </a:lvl8pPr>
      <a:lvl9pPr marL="3543300" indent="-190500" algn="l" rtl="0" eaLnBrk="1" fontAlgn="base" hangingPunct="1">
        <a:spcBef>
          <a:spcPct val="20000"/>
        </a:spcBef>
        <a:spcAft>
          <a:spcPct val="0"/>
        </a:spcAft>
        <a:buClr>
          <a:srgbClr val="439639"/>
        </a:buClr>
        <a:buFont typeface="Arial" charset="0"/>
        <a:buChar char="■"/>
        <a:defRPr sz="14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10" Type="http://schemas.openxmlformats.org/officeDocument/2006/relationships/image" Target="../media/image14.png"/><Relationship Id="rId4" Type="http://schemas.openxmlformats.org/officeDocument/2006/relationships/image" Target="../media/image12.jpeg"/><Relationship Id="rId9" Type="http://schemas.openxmlformats.org/officeDocument/2006/relationships/image" Target="../media/image13.jpe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1.png"/><Relationship Id="rId10" Type="http://schemas.openxmlformats.org/officeDocument/2006/relationships/image" Target="../media/image14.png"/><Relationship Id="rId4" Type="http://schemas.openxmlformats.org/officeDocument/2006/relationships/image" Target="../media/image12.jpeg"/><Relationship Id="rId9" Type="http://schemas.openxmlformats.org/officeDocument/2006/relationships/image" Target="../media/image1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4.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14.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14.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14.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14.xml"/><Relationship Id="rId4" Type="http://schemas.openxmlformats.org/officeDocument/2006/relationships/image" Target="../media/image17.pn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14.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14.xml"/><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slideLayout" Target="../slideLayouts/slideLayout14.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err="1"/>
              <a:t>Geschäftsprozesse</a:t>
            </a:r>
            <a:endParaRPr lang="en-US"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2340588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183497" y="1812381"/>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817536" y="4994251"/>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179714" y="5010030"/>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514402" y="5662640"/>
            <a:ext cx="12830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1200" dirty="0"/>
              <a:t>Prozessmodell</a:t>
            </a:r>
          </a:p>
        </p:txBody>
      </p:sp>
      <p:grpSp>
        <p:nvGrpSpPr>
          <p:cNvPr id="13319" name="Gruppieren 9"/>
          <p:cNvGrpSpPr>
            <a:grpSpLocks/>
          </p:cNvGrpSpPr>
          <p:nvPr/>
        </p:nvGrpSpPr>
        <p:grpSpPr bwMode="auto">
          <a:xfrm>
            <a:off x="1271588" y="4230965"/>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sp>
        <p:nvSpPr>
          <p:cNvPr id="8205" name="Textfeld 10"/>
          <p:cNvSpPr txBox="1">
            <a:spLocks noChangeArrowheads="1"/>
          </p:cNvSpPr>
          <p:nvPr/>
        </p:nvSpPr>
        <p:spPr bwMode="auto">
          <a:xfrm>
            <a:off x="4686743" y="2002240"/>
            <a:ext cx="2566446" cy="2494529"/>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marL="0" indent="0">
              <a:lnSpc>
                <a:spcPct val="150000"/>
              </a:lnSpc>
              <a:spcBef>
                <a:spcPct val="0"/>
              </a:spcBef>
              <a:buClrTx/>
              <a:buNone/>
              <a:defRPr/>
            </a:pPr>
            <a:r>
              <a:rPr lang="de-DE" altLang="de-DE" sz="825" b="1" dirty="0"/>
              <a:t>Bestandteile einer Prozessbeschreibung</a:t>
            </a:r>
          </a:p>
          <a:p>
            <a:pPr lvl="0"/>
            <a:r>
              <a:rPr lang="de-DE" sz="750" b="1" dirty="0"/>
              <a:t>Prozessstrategie:</a:t>
            </a:r>
            <a:r>
              <a:rPr lang="de-DE" sz="750" dirty="0"/>
              <a:t> Ein Prozess hat</a:t>
            </a:r>
          </a:p>
          <a:p>
            <a:pPr marL="357188" lvl="1" indent="-222647">
              <a:tabLst>
                <a:tab pos="270272" algn="l"/>
              </a:tabLst>
            </a:pPr>
            <a:r>
              <a:rPr lang="de-DE" sz="675" dirty="0"/>
              <a:t>einen definierten Anfang (Startereignis) und Input,</a:t>
            </a:r>
          </a:p>
          <a:p>
            <a:pPr marL="357188" lvl="1" indent="-222647">
              <a:tabLst>
                <a:tab pos="270272" algn="l"/>
              </a:tabLst>
            </a:pPr>
            <a:r>
              <a:rPr lang="de-DE" sz="675" dirty="0"/>
              <a:t>weißt ein definiertes Ende und Ergebnis auf,</a:t>
            </a:r>
          </a:p>
          <a:p>
            <a:pPr marL="357188" lvl="1" indent="-222647">
              <a:tabLst>
                <a:tab pos="270272" algn="l"/>
              </a:tabLst>
            </a:pPr>
            <a:r>
              <a:rPr lang="de-DE" sz="675" dirty="0"/>
              <a:t>das zur Befriedigung eines Kundenbedürfnisses (und damit zur Wertschöpfung) beiträgt </a:t>
            </a:r>
          </a:p>
          <a:p>
            <a:pPr lvl="0"/>
            <a:r>
              <a:rPr lang="de-DE" sz="750" b="1" dirty="0"/>
              <a:t>Prozesslogik:</a:t>
            </a:r>
            <a:r>
              <a:rPr lang="de-DE" sz="750" dirty="0"/>
              <a:t> Ein Prozess ist</a:t>
            </a:r>
          </a:p>
          <a:p>
            <a:pPr marL="357188" lvl="1" indent="-222647">
              <a:tabLst>
                <a:tab pos="270272" algn="l"/>
              </a:tabLst>
            </a:pPr>
            <a:r>
              <a:rPr lang="de-DE" sz="675" dirty="0"/>
              <a:t>die Summe von miteinander verknüpften Aktivitäten (Aufgaben), </a:t>
            </a:r>
          </a:p>
          <a:p>
            <a:pPr marL="357188" lvl="1" indent="-222647">
              <a:tabLst>
                <a:tab pos="270272" algn="l"/>
              </a:tabLst>
            </a:pPr>
            <a:r>
              <a:rPr lang="de-DE" sz="675" dirty="0"/>
              <a:t>die nach dem Startereignis von Handelnden </a:t>
            </a:r>
          </a:p>
          <a:p>
            <a:pPr marL="357188" lvl="1" indent="-222647">
              <a:tabLst>
                <a:tab pos="270272" algn="l"/>
              </a:tabLst>
            </a:pPr>
            <a:r>
              <a:rPr lang="de-DE" sz="675" dirty="0"/>
              <a:t>in sachlogischer und zeitlicher Reihenfolge </a:t>
            </a:r>
          </a:p>
          <a:p>
            <a:pPr marL="357188" lvl="1" indent="-222647">
              <a:tabLst>
                <a:tab pos="270272" algn="l"/>
              </a:tabLst>
            </a:pPr>
            <a:r>
              <a:rPr lang="de-DE" sz="675" dirty="0"/>
              <a:t>zur Bearbeitung eines Geschäftsobjekts ausgeführt werden um</a:t>
            </a:r>
          </a:p>
          <a:p>
            <a:pPr marL="357188" lvl="1" indent="-222647">
              <a:tabLst>
                <a:tab pos="270272" algn="l"/>
              </a:tabLst>
            </a:pPr>
            <a:r>
              <a:rPr lang="de-DE" sz="675" dirty="0"/>
              <a:t>das gewünschte Ergebnis zu erzeugen. </a:t>
            </a:r>
          </a:p>
          <a:p>
            <a:pPr lvl="0"/>
            <a:r>
              <a:rPr lang="de-DE" sz="750" b="1" dirty="0"/>
              <a:t>Prozessrealisierung:</a:t>
            </a:r>
            <a:r>
              <a:rPr lang="de-DE" sz="750" dirty="0"/>
              <a:t> Ein Prozess wird realisiert</a:t>
            </a:r>
          </a:p>
          <a:p>
            <a:pPr marL="357188" lvl="1" indent="-222647">
              <a:tabLst>
                <a:tab pos="270272" algn="l"/>
              </a:tabLst>
            </a:pPr>
            <a:r>
              <a:rPr lang="de-DE" sz="675" dirty="0"/>
              <a:t>mit Menschen und/oder Maschinen, die Aufgaben der jeweiligen Handelnden übernehmen, und diese</a:t>
            </a:r>
          </a:p>
          <a:p>
            <a:pPr marL="357188" lvl="1" indent="-222647">
              <a:tabLst>
                <a:tab pos="270272" algn="l"/>
              </a:tabLst>
            </a:pPr>
            <a:r>
              <a:rPr lang="de-DE" sz="675" dirty="0"/>
              <a:t>mit Hilfsmitteln (Sachmittel, Information, Anwendungsprogramme etc.) ausführen.</a:t>
            </a:r>
          </a:p>
          <a:p>
            <a:pPr marL="0" indent="0">
              <a:lnSpc>
                <a:spcPct val="150000"/>
              </a:lnSpc>
              <a:spcBef>
                <a:spcPct val="0"/>
              </a:spcBef>
              <a:buClrTx/>
              <a:buNone/>
              <a:defRPr/>
            </a:pPr>
            <a:endParaRPr lang="de-DE" altLang="de-DE" sz="150" b="1" dirty="0"/>
          </a:p>
        </p:txBody>
      </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382" y="2446863"/>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616" y="3419152"/>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280112" y="3746115"/>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01152" y="2986125"/>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sp>
        <p:nvSpPr>
          <p:cNvPr id="2" name="Pfeil: nach unten 1">
            <a:extLst>
              <a:ext uri="{FF2B5EF4-FFF2-40B4-BE49-F238E27FC236}">
                <a16:creationId xmlns:a16="http://schemas.microsoft.com/office/drawing/2014/main" id="{91F676C5-8238-4570-8B1C-EF92D1F6A671}"/>
              </a:ext>
            </a:extLst>
          </p:cNvPr>
          <p:cNvSpPr/>
          <p:nvPr/>
        </p:nvSpPr>
        <p:spPr>
          <a:xfrm>
            <a:off x="2285904" y="2489010"/>
            <a:ext cx="291862" cy="26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de-DE" sz="900" dirty="0"/>
              <a:t>Key &amp; </a:t>
            </a:r>
            <a:r>
              <a:rPr lang="de-DE" sz="900" dirty="0" err="1"/>
              <a:t>Process</a:t>
            </a:r>
            <a:r>
              <a:rPr lang="de-DE" sz="900" dirty="0"/>
              <a:t> Performance </a:t>
            </a:r>
            <a:r>
              <a:rPr lang="de-DE" sz="900" dirty="0" err="1"/>
              <a:t>Indicators</a:t>
            </a:r>
            <a:endParaRPr lang="de-DE" sz="900" dirty="0"/>
          </a:p>
        </p:txBody>
      </p:sp>
      <p:sp>
        <p:nvSpPr>
          <p:cNvPr id="58" name="Textfeld 3">
            <a:extLst>
              <a:ext uri="{FF2B5EF4-FFF2-40B4-BE49-F238E27FC236}">
                <a16:creationId xmlns:a16="http://schemas.microsoft.com/office/drawing/2014/main" id="{7FB30D30-25A7-4E36-A8AC-CC383D484C11}"/>
              </a:ext>
            </a:extLst>
          </p:cNvPr>
          <p:cNvSpPr txBox="1">
            <a:spLocks noChangeArrowheads="1"/>
          </p:cNvSpPr>
          <p:nvPr/>
        </p:nvSpPr>
        <p:spPr bwMode="auto">
          <a:xfrm>
            <a:off x="2547023" y="1956743"/>
            <a:ext cx="1747766"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Geschäftsmodell und -strategie</a:t>
            </a:r>
          </a:p>
        </p:txBody>
      </p:sp>
      <p:sp>
        <p:nvSpPr>
          <p:cNvPr id="59" name="Textfeld 4">
            <a:extLst>
              <a:ext uri="{FF2B5EF4-FFF2-40B4-BE49-F238E27FC236}">
                <a16:creationId xmlns:a16="http://schemas.microsoft.com/office/drawing/2014/main" id="{4AF22214-FBB7-4F6C-878B-C207E4FE077E}"/>
              </a:ext>
            </a:extLst>
          </p:cNvPr>
          <p:cNvSpPr txBox="1">
            <a:spLocks noChangeArrowheads="1"/>
          </p:cNvSpPr>
          <p:nvPr/>
        </p:nvSpPr>
        <p:spPr bwMode="auto">
          <a:xfrm>
            <a:off x="2547023" y="2109742"/>
            <a:ext cx="170885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Unternehmensarchitektur</a:t>
            </a:r>
          </a:p>
        </p:txBody>
      </p:sp>
      <p:sp>
        <p:nvSpPr>
          <p:cNvPr id="60" name="Textfeld 59">
            <a:extLst>
              <a:ext uri="{FF2B5EF4-FFF2-40B4-BE49-F238E27FC236}">
                <a16:creationId xmlns:a16="http://schemas.microsoft.com/office/drawing/2014/main" id="{3D498BDB-B9B5-4392-BCAF-50B0B2EC9690}"/>
              </a:ext>
            </a:extLst>
          </p:cNvPr>
          <p:cNvSpPr txBox="1"/>
          <p:nvPr/>
        </p:nvSpPr>
        <p:spPr>
          <a:xfrm>
            <a:off x="2587507" y="2467519"/>
            <a:ext cx="1968492" cy="507831"/>
          </a:xfrm>
          <a:prstGeom prst="rect">
            <a:avLst/>
          </a:prstGeom>
          <a:solidFill>
            <a:schemeClr val="bg1"/>
          </a:solidFill>
          <a:ln w="9525">
            <a:solidFill>
              <a:schemeClr val="tx1"/>
            </a:solidFill>
          </a:ln>
        </p:spPr>
        <p:txBody>
          <a:bodyPr wrap="square">
            <a:spAutoFit/>
          </a:bodyPr>
          <a:lstStyle/>
          <a:p>
            <a:pPr algn="ctr">
              <a:defRPr/>
            </a:pPr>
            <a:r>
              <a:rPr lang="de-DE" sz="675" b="1" dirty="0"/>
              <a:t>Unterstützungskonzepte:</a:t>
            </a:r>
          </a:p>
          <a:p>
            <a:pPr algn="ctr">
              <a:defRPr/>
            </a:pPr>
            <a:r>
              <a:rPr lang="de-DE" sz="675" dirty="0"/>
              <a:t>Total Quality Management, Plan-Do-Check-Act, ISO 9001, EFQM, ITIL, TOGAF, </a:t>
            </a:r>
            <a:r>
              <a:rPr lang="de-DE" sz="675" dirty="0" err="1"/>
              <a:t>ArchiMate</a:t>
            </a:r>
            <a:endParaRPr lang="de-DE" sz="675" dirty="0"/>
          </a:p>
        </p:txBody>
      </p:sp>
      <p:sp>
        <p:nvSpPr>
          <p:cNvPr id="61" name="Textfeld 60">
            <a:extLst>
              <a:ext uri="{FF2B5EF4-FFF2-40B4-BE49-F238E27FC236}">
                <a16:creationId xmlns:a16="http://schemas.microsoft.com/office/drawing/2014/main" id="{73AF2240-04FF-4038-820E-07D5CC286E3D}"/>
              </a:ext>
            </a:extLst>
          </p:cNvPr>
          <p:cNvSpPr txBox="1"/>
          <p:nvPr/>
        </p:nvSpPr>
        <p:spPr>
          <a:xfrm>
            <a:off x="2577864" y="3015247"/>
            <a:ext cx="1987778" cy="403957"/>
          </a:xfrm>
          <a:prstGeom prst="rect">
            <a:avLst/>
          </a:prstGeom>
          <a:solidFill>
            <a:schemeClr val="bg1"/>
          </a:solidFill>
          <a:ln w="9525">
            <a:solidFill>
              <a:schemeClr val="tx1"/>
            </a:solidFill>
          </a:ln>
        </p:spPr>
        <p:txBody>
          <a:bodyPr wrap="square">
            <a:spAutoFit/>
          </a:bodyPr>
          <a:lstStyle>
            <a:defPPr>
              <a:defRPr lang="de-DE"/>
            </a:defPPr>
            <a:lvl1pPr algn="ctr">
              <a:defRPr sz="969" b="1"/>
            </a:lvl1pPr>
          </a:lstStyle>
          <a:p>
            <a:r>
              <a:rPr lang="de-DE" sz="675" dirty="0"/>
              <a:t>Beschreibungssprachen:</a:t>
            </a:r>
          </a:p>
          <a:p>
            <a:r>
              <a:rPr lang="de-DE" sz="675" b="0" dirty="0"/>
              <a:t>Sprachgrammatik, Flussdiagramme, EPK, eEPK, BPMN, S-BPM, …</a:t>
            </a:r>
          </a:p>
        </p:txBody>
      </p:sp>
      <p:sp>
        <p:nvSpPr>
          <p:cNvPr id="64" name="Eingekerbter Richtungspfeil 3">
            <a:extLst>
              <a:ext uri="{FF2B5EF4-FFF2-40B4-BE49-F238E27FC236}">
                <a16:creationId xmlns:a16="http://schemas.microsoft.com/office/drawing/2014/main" id="{841794A2-DBDD-415D-8BC1-47B4F6A4DAFF}"/>
              </a:ext>
            </a:extLst>
          </p:cNvPr>
          <p:cNvSpPr>
            <a:spLocks noChangeArrowheads="1"/>
          </p:cNvSpPr>
          <p:nvPr/>
        </p:nvSpPr>
        <p:spPr bwMode="auto">
          <a:xfrm rot="5400000">
            <a:off x="2413250" y="2001380"/>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5" name="Eingekerbter Richtungspfeil 42">
            <a:extLst>
              <a:ext uri="{FF2B5EF4-FFF2-40B4-BE49-F238E27FC236}">
                <a16:creationId xmlns:a16="http://schemas.microsoft.com/office/drawing/2014/main" id="{6AD6ACE9-4CA2-450F-B40B-80BAF12B471D}"/>
              </a:ext>
            </a:extLst>
          </p:cNvPr>
          <p:cNvSpPr>
            <a:spLocks noChangeArrowheads="1"/>
          </p:cNvSpPr>
          <p:nvPr/>
        </p:nvSpPr>
        <p:spPr bwMode="auto">
          <a:xfrm rot="5400000">
            <a:off x="2413250" y="2160905"/>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8" name="Eingekerbter Richtungspfeil 45">
            <a:extLst>
              <a:ext uri="{FF2B5EF4-FFF2-40B4-BE49-F238E27FC236}">
                <a16:creationId xmlns:a16="http://schemas.microsoft.com/office/drawing/2014/main" id="{AFD349C1-168C-444C-9A96-095EB9FDCAC0}"/>
              </a:ext>
            </a:extLst>
          </p:cNvPr>
          <p:cNvSpPr>
            <a:spLocks noChangeArrowheads="1"/>
          </p:cNvSpPr>
          <p:nvPr/>
        </p:nvSpPr>
        <p:spPr bwMode="auto">
          <a:xfrm rot="5400000">
            <a:off x="2410141" y="2311638"/>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9" name="Textfeld 4">
            <a:extLst>
              <a:ext uri="{FF2B5EF4-FFF2-40B4-BE49-F238E27FC236}">
                <a16:creationId xmlns:a16="http://schemas.microsoft.com/office/drawing/2014/main" id="{A2B524B9-9B93-4FB7-9641-11773330C47C}"/>
              </a:ext>
            </a:extLst>
          </p:cNvPr>
          <p:cNvSpPr txBox="1">
            <a:spLocks noChangeArrowheads="1"/>
          </p:cNvSpPr>
          <p:nvPr/>
        </p:nvSpPr>
        <p:spPr bwMode="auto">
          <a:xfrm>
            <a:off x="2542374" y="2257879"/>
            <a:ext cx="1260514"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Geschäftsprozesse</a:t>
            </a:r>
          </a:p>
        </p:txBody>
      </p:sp>
      <p:sp>
        <p:nvSpPr>
          <p:cNvPr id="70" name="Textfeld 69">
            <a:extLst>
              <a:ext uri="{FF2B5EF4-FFF2-40B4-BE49-F238E27FC236}">
                <a16:creationId xmlns:a16="http://schemas.microsoft.com/office/drawing/2014/main" id="{1E9A3623-0B9D-4BFF-BD4D-B5F1E5BFD7D5}"/>
              </a:ext>
            </a:extLst>
          </p:cNvPr>
          <p:cNvSpPr txBox="1"/>
          <p:nvPr/>
        </p:nvSpPr>
        <p:spPr>
          <a:xfrm>
            <a:off x="2573647" y="3458046"/>
            <a:ext cx="2005856" cy="507831"/>
          </a:xfrm>
          <a:prstGeom prst="rect">
            <a:avLst/>
          </a:prstGeom>
          <a:solidFill>
            <a:schemeClr val="bg1"/>
          </a:solidFill>
          <a:ln w="9525">
            <a:solidFill>
              <a:schemeClr val="tx1"/>
            </a:solidFill>
          </a:ln>
        </p:spPr>
        <p:txBody>
          <a:bodyPr wrap="square">
            <a:spAutoFit/>
          </a:bodyPr>
          <a:lstStyle/>
          <a:p>
            <a:pPr algn="ctr">
              <a:defRPr/>
            </a:pPr>
            <a:r>
              <a:rPr lang="de-DE" sz="675" b="1" dirty="0"/>
              <a:t>Digitalisierung</a:t>
            </a:r>
          </a:p>
          <a:p>
            <a:pPr algn="ctr">
              <a:defRPr/>
            </a:pPr>
            <a:r>
              <a:rPr lang="de-DE" sz="675" dirty="0"/>
              <a:t>umsetzungsgetreue Spezifikation, </a:t>
            </a:r>
            <a:r>
              <a:rPr lang="de-DE" sz="675" dirty="0" err="1"/>
              <a:t>Datenhhaltung</a:t>
            </a:r>
            <a:r>
              <a:rPr lang="de-DE" sz="675" dirty="0"/>
              <a:t>, Datenverarbeitung, Ablauf- und Kommunikationssteuerung, IT-Plattform</a:t>
            </a:r>
          </a:p>
        </p:txBody>
      </p:sp>
      <p:sp>
        <p:nvSpPr>
          <p:cNvPr id="75" name="Textfeld 21"/>
          <p:cNvSpPr txBox="1">
            <a:spLocks noChangeArrowheads="1"/>
          </p:cNvSpPr>
          <p:nvPr/>
        </p:nvSpPr>
        <p:spPr bwMode="auto">
          <a:xfrm>
            <a:off x="5222564" y="4634236"/>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83173" y="4540062"/>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7861" y="448818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78498" y="4486419"/>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Grafik 78"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5482" y="478425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7831" y="480886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631834" y="988519"/>
            <a:ext cx="7729538" cy="410842"/>
          </a:xfrm>
        </p:spPr>
        <p:txBody>
          <a:bodyPr/>
          <a:lstStyle/>
          <a:p>
            <a:r>
              <a:rPr lang="de-DE" dirty="0"/>
              <a:t>Aspekte der Digitalisierung von Geschäftsprozessen</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a:xfrm>
            <a:off x="3028950" y="6108020"/>
            <a:ext cx="3086100" cy="147638"/>
          </a:xfrm>
        </p:spPr>
        <p:txBody>
          <a:bodyPr/>
          <a:lstStyle/>
          <a:p>
            <a:r>
              <a:rPr lang="de-DE"/>
              <a:t>Workshop Cassini</a:t>
            </a:r>
            <a:endParaRPr lang="de-DE" dirty="0"/>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10</a:t>
            </a:fld>
            <a:endParaRPr lang="de-DE" dirty="0"/>
          </a:p>
        </p:txBody>
      </p:sp>
      <p:sp>
        <p:nvSpPr>
          <p:cNvPr id="4" name="Datumsplatzhalter 3">
            <a:extLst>
              <a:ext uri="{FF2B5EF4-FFF2-40B4-BE49-F238E27FC236}">
                <a16:creationId xmlns:a16="http://schemas.microsoft.com/office/drawing/2014/main" id="{79A25978-0B04-4440-BD0C-097F0CE3D7F5}"/>
              </a:ext>
            </a:extLst>
          </p:cNvPr>
          <p:cNvSpPr>
            <a:spLocks noGrp="1"/>
          </p:cNvSpPr>
          <p:nvPr>
            <p:ph type="dt" sz="half" idx="10"/>
          </p:nvPr>
        </p:nvSpPr>
        <p:spPr/>
        <p:txBody>
          <a:bodyPr/>
          <a:lstStyle/>
          <a:p>
            <a:fld id="{38BA710B-A9D1-45BB-ACDE-1EB96935B38F}" type="datetime1">
              <a:rPr lang="de-DE" smtClean="0"/>
              <a:t>18.02.2019</a:t>
            </a:fld>
            <a:endParaRPr lang="de-DE" dirty="0"/>
          </a:p>
        </p:txBody>
      </p:sp>
    </p:spTree>
    <p:extLst>
      <p:ext uri="{BB962C8B-B14F-4D97-AF65-F5344CB8AC3E}">
        <p14:creationId xmlns:p14="http://schemas.microsoft.com/office/powerpoint/2010/main" val="3648369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183497" y="1798093"/>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817536" y="4994251"/>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179714" y="5010030"/>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698008" y="5647334"/>
            <a:ext cx="12016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1200" dirty="0"/>
              <a:t>Prozessmodel</a:t>
            </a:r>
            <a:r>
              <a:rPr lang="de-DE" altLang="de-DE" sz="675" dirty="0"/>
              <a:t>l</a:t>
            </a:r>
          </a:p>
        </p:txBody>
      </p:sp>
      <p:grpSp>
        <p:nvGrpSpPr>
          <p:cNvPr id="13319" name="Gruppieren 9"/>
          <p:cNvGrpSpPr>
            <a:grpSpLocks/>
          </p:cNvGrpSpPr>
          <p:nvPr/>
        </p:nvGrpSpPr>
        <p:grpSpPr bwMode="auto">
          <a:xfrm>
            <a:off x="1271588" y="4230965"/>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sp>
        <p:nvSpPr>
          <p:cNvPr id="8205" name="Textfeld 10"/>
          <p:cNvSpPr txBox="1">
            <a:spLocks noChangeArrowheads="1"/>
          </p:cNvSpPr>
          <p:nvPr/>
        </p:nvSpPr>
        <p:spPr bwMode="auto">
          <a:xfrm>
            <a:off x="4686743" y="2002240"/>
            <a:ext cx="2566446" cy="2494529"/>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marL="0" indent="0">
              <a:lnSpc>
                <a:spcPct val="150000"/>
              </a:lnSpc>
              <a:spcBef>
                <a:spcPct val="0"/>
              </a:spcBef>
              <a:buClrTx/>
              <a:buNone/>
              <a:defRPr/>
            </a:pPr>
            <a:r>
              <a:rPr lang="de-DE" altLang="de-DE" sz="825" b="1" dirty="0"/>
              <a:t>Bestandteile einer Prozessbeschreibung</a:t>
            </a:r>
          </a:p>
          <a:p>
            <a:pPr lvl="0"/>
            <a:r>
              <a:rPr lang="de-DE" sz="750" b="1" dirty="0"/>
              <a:t>Prozessstrategie:</a:t>
            </a:r>
            <a:r>
              <a:rPr lang="de-DE" sz="750" dirty="0"/>
              <a:t> Ein Prozess hat</a:t>
            </a:r>
          </a:p>
          <a:p>
            <a:pPr marL="357188" lvl="1" indent="-222647">
              <a:tabLst>
                <a:tab pos="270272" algn="l"/>
              </a:tabLst>
            </a:pPr>
            <a:r>
              <a:rPr lang="de-DE" sz="675" dirty="0"/>
              <a:t>einen definierten Anfang (Startereignis) und Input,</a:t>
            </a:r>
          </a:p>
          <a:p>
            <a:pPr marL="357188" lvl="1" indent="-222647">
              <a:tabLst>
                <a:tab pos="270272" algn="l"/>
              </a:tabLst>
            </a:pPr>
            <a:r>
              <a:rPr lang="de-DE" sz="675" dirty="0"/>
              <a:t>weißt ein definiertes Ende und Ergebnis auf,</a:t>
            </a:r>
          </a:p>
          <a:p>
            <a:pPr marL="357188" lvl="1" indent="-222647">
              <a:tabLst>
                <a:tab pos="270272" algn="l"/>
              </a:tabLst>
            </a:pPr>
            <a:r>
              <a:rPr lang="de-DE" sz="675" dirty="0"/>
              <a:t>das zur Befriedigung eines Kundenbedürfnisses (und damit zur Wertschöpfung) beiträgt </a:t>
            </a:r>
          </a:p>
          <a:p>
            <a:pPr lvl="0"/>
            <a:r>
              <a:rPr lang="de-DE" sz="750" b="1" dirty="0"/>
              <a:t>Prozesslogik:</a:t>
            </a:r>
            <a:r>
              <a:rPr lang="de-DE" sz="750" dirty="0"/>
              <a:t> Ein Prozess ist</a:t>
            </a:r>
          </a:p>
          <a:p>
            <a:pPr marL="357188" lvl="1" indent="-222647">
              <a:tabLst>
                <a:tab pos="270272" algn="l"/>
              </a:tabLst>
            </a:pPr>
            <a:r>
              <a:rPr lang="de-DE" sz="675" dirty="0"/>
              <a:t>die Summe von miteinander verknüpften Aktivitäten (Aufgaben), </a:t>
            </a:r>
          </a:p>
          <a:p>
            <a:pPr marL="357188" lvl="1" indent="-222647">
              <a:tabLst>
                <a:tab pos="270272" algn="l"/>
              </a:tabLst>
            </a:pPr>
            <a:r>
              <a:rPr lang="de-DE" sz="675" dirty="0"/>
              <a:t>die nach dem Startereignis von Handelnden </a:t>
            </a:r>
          </a:p>
          <a:p>
            <a:pPr marL="357188" lvl="1" indent="-222647">
              <a:tabLst>
                <a:tab pos="270272" algn="l"/>
              </a:tabLst>
            </a:pPr>
            <a:r>
              <a:rPr lang="de-DE" sz="675" dirty="0"/>
              <a:t>in sachlogischer und zeitlicher Reihenfolge </a:t>
            </a:r>
          </a:p>
          <a:p>
            <a:pPr marL="357188" lvl="1" indent="-222647">
              <a:tabLst>
                <a:tab pos="270272" algn="l"/>
              </a:tabLst>
            </a:pPr>
            <a:r>
              <a:rPr lang="de-DE" sz="675" dirty="0"/>
              <a:t>zur Bearbeitung eines Geschäftsobjekts ausgeführt werden um</a:t>
            </a:r>
          </a:p>
          <a:p>
            <a:pPr marL="357188" lvl="1" indent="-222647">
              <a:tabLst>
                <a:tab pos="270272" algn="l"/>
              </a:tabLst>
            </a:pPr>
            <a:r>
              <a:rPr lang="de-DE" sz="675" dirty="0"/>
              <a:t>das gewünschte Ergebnis zu erzeugen. </a:t>
            </a:r>
          </a:p>
          <a:p>
            <a:pPr lvl="0"/>
            <a:r>
              <a:rPr lang="de-DE" sz="750" b="1" dirty="0"/>
              <a:t>Prozessrealisierung:</a:t>
            </a:r>
            <a:r>
              <a:rPr lang="de-DE" sz="750" dirty="0"/>
              <a:t> Ein Prozess wird realisiert</a:t>
            </a:r>
          </a:p>
          <a:p>
            <a:pPr marL="357188" lvl="1" indent="-222647">
              <a:tabLst>
                <a:tab pos="270272" algn="l"/>
              </a:tabLst>
            </a:pPr>
            <a:r>
              <a:rPr lang="de-DE" sz="675" dirty="0"/>
              <a:t>mit Menschen und/oder Maschinen, die Aufgaben der jeweiligen Handelnden übernehmen, und diese</a:t>
            </a:r>
          </a:p>
          <a:p>
            <a:pPr marL="357188" lvl="1" indent="-222647">
              <a:tabLst>
                <a:tab pos="270272" algn="l"/>
              </a:tabLst>
            </a:pPr>
            <a:r>
              <a:rPr lang="de-DE" sz="675" dirty="0"/>
              <a:t>mit Hilfsmitteln (Sachmittel, Information, Anwendungsprogramme etc.) ausführen.</a:t>
            </a:r>
          </a:p>
          <a:p>
            <a:pPr marL="0" indent="0">
              <a:lnSpc>
                <a:spcPct val="150000"/>
              </a:lnSpc>
              <a:spcBef>
                <a:spcPct val="0"/>
              </a:spcBef>
              <a:buClrTx/>
              <a:buNone/>
              <a:defRPr/>
            </a:pPr>
            <a:endParaRPr lang="de-DE" altLang="de-DE" sz="150" b="1" dirty="0"/>
          </a:p>
        </p:txBody>
      </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382" y="2446863"/>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616" y="3419152"/>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280112" y="3746115"/>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01152" y="2986125"/>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grpSp>
        <p:nvGrpSpPr>
          <p:cNvPr id="4" name="Gruppieren 3"/>
          <p:cNvGrpSpPr>
            <a:grpSpLocks noChangeAspect="1"/>
          </p:cNvGrpSpPr>
          <p:nvPr/>
        </p:nvGrpSpPr>
        <p:grpSpPr>
          <a:xfrm>
            <a:off x="4135769" y="4363758"/>
            <a:ext cx="350305" cy="316005"/>
            <a:chOff x="10705125" y="2671025"/>
            <a:chExt cx="669155" cy="551689"/>
          </a:xfrm>
        </p:grpSpPr>
        <p:sp>
          <p:nvSpPr>
            <p:cNvPr id="52" name="Smiley 51"/>
            <p:cNvSpPr/>
            <p:nvPr/>
          </p:nvSpPr>
          <p:spPr bwMode="auto">
            <a:xfrm>
              <a:off x="10705125" y="2827543"/>
              <a:ext cx="204571" cy="215407"/>
            </a:xfrm>
            <a:prstGeom prst="smileyFac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3" name="Smiley 52"/>
            <p:cNvSpPr/>
            <p:nvPr/>
          </p:nvSpPr>
          <p:spPr bwMode="auto">
            <a:xfrm>
              <a:off x="10936463" y="2671025"/>
              <a:ext cx="204570" cy="215406"/>
            </a:xfrm>
            <a:prstGeom prst="smileyFace">
              <a:avLst/>
            </a:prstGeom>
            <a:solidFill>
              <a:srgbClr val="92D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4" name="Smiley 53"/>
            <p:cNvSpPr/>
            <p:nvPr/>
          </p:nvSpPr>
          <p:spPr bwMode="auto">
            <a:xfrm>
              <a:off x="10934549" y="3008857"/>
              <a:ext cx="204571" cy="213857"/>
            </a:xfrm>
            <a:prstGeom prst="smileyFac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5" name="Smiley 54"/>
            <p:cNvSpPr/>
            <p:nvPr/>
          </p:nvSpPr>
          <p:spPr bwMode="auto">
            <a:xfrm>
              <a:off x="11169710" y="2827543"/>
              <a:ext cx="204570" cy="215407"/>
            </a:xfrm>
            <a:prstGeom prst="smileyFace">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grpSp>
      <p:sp>
        <p:nvSpPr>
          <p:cNvPr id="2" name="Pfeil: nach unten 1">
            <a:extLst>
              <a:ext uri="{FF2B5EF4-FFF2-40B4-BE49-F238E27FC236}">
                <a16:creationId xmlns:a16="http://schemas.microsoft.com/office/drawing/2014/main" id="{91F676C5-8238-4570-8B1C-EF92D1F6A671}"/>
              </a:ext>
            </a:extLst>
          </p:cNvPr>
          <p:cNvSpPr/>
          <p:nvPr/>
        </p:nvSpPr>
        <p:spPr>
          <a:xfrm>
            <a:off x="2285904" y="2489010"/>
            <a:ext cx="291862" cy="26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de-DE" sz="900" dirty="0"/>
              <a:t>Key &amp; </a:t>
            </a:r>
            <a:r>
              <a:rPr lang="de-DE" sz="900" dirty="0" err="1"/>
              <a:t>Process</a:t>
            </a:r>
            <a:r>
              <a:rPr lang="de-DE" sz="900" dirty="0"/>
              <a:t> Performance </a:t>
            </a:r>
            <a:r>
              <a:rPr lang="de-DE" sz="900" dirty="0" err="1"/>
              <a:t>Indicators</a:t>
            </a:r>
            <a:endParaRPr lang="de-DE" sz="900" dirty="0"/>
          </a:p>
        </p:txBody>
      </p:sp>
      <p:pic>
        <p:nvPicPr>
          <p:cNvPr id="62" name="Grafik 61">
            <a:extLst>
              <a:ext uri="{FF2B5EF4-FFF2-40B4-BE49-F238E27FC236}">
                <a16:creationId xmlns:a16="http://schemas.microsoft.com/office/drawing/2014/main" id="{60CAED16-E935-4E00-A21E-C071297454B5}"/>
              </a:ext>
            </a:extLst>
          </p:cNvPr>
          <p:cNvPicPr/>
          <p:nvPr/>
        </p:nvPicPr>
        <p:blipFill rotWithShape="1">
          <a:blip r:embed="rId4" cstate="print">
            <a:extLst>
              <a:ext uri="{28A0092B-C50C-407E-A947-70E740481C1C}">
                <a14:useLocalDpi xmlns:a14="http://schemas.microsoft.com/office/drawing/2010/main" val="0"/>
              </a:ext>
            </a:extLst>
          </a:blip>
          <a:srcRect l="-1474" t="15606" r="55413" b="-5104"/>
          <a:stretch/>
        </p:blipFill>
        <p:spPr bwMode="auto">
          <a:xfrm>
            <a:off x="2733244" y="3907158"/>
            <a:ext cx="1465721" cy="622757"/>
          </a:xfrm>
          <a:prstGeom prst="rect">
            <a:avLst/>
          </a:prstGeom>
          <a:noFill/>
        </p:spPr>
      </p:pic>
      <p:sp>
        <p:nvSpPr>
          <p:cNvPr id="10" name="Textfeld 9">
            <a:extLst>
              <a:ext uri="{FF2B5EF4-FFF2-40B4-BE49-F238E27FC236}">
                <a16:creationId xmlns:a16="http://schemas.microsoft.com/office/drawing/2014/main" id="{07655CDD-59B7-4C0C-A55C-67BD8754E852}"/>
              </a:ext>
            </a:extLst>
          </p:cNvPr>
          <p:cNvSpPr txBox="1"/>
          <p:nvPr/>
        </p:nvSpPr>
        <p:spPr>
          <a:xfrm>
            <a:off x="4115361" y="3964549"/>
            <a:ext cx="581547" cy="334835"/>
          </a:xfrm>
          <a:prstGeom prst="rect">
            <a:avLst/>
          </a:prstGeom>
          <a:noFill/>
        </p:spPr>
        <p:txBody>
          <a:bodyPr wrap="square" rtlCol="0">
            <a:spAutoFit/>
          </a:bodyPr>
          <a:lstStyle/>
          <a:p>
            <a:r>
              <a:rPr lang="de-DE" sz="788" dirty="0"/>
              <a:t>Design</a:t>
            </a:r>
          </a:p>
          <a:p>
            <a:r>
              <a:rPr lang="de-DE" sz="788" dirty="0" err="1"/>
              <a:t>Thinking</a:t>
            </a:r>
            <a:endParaRPr lang="de-DE" sz="788" dirty="0"/>
          </a:p>
        </p:txBody>
      </p:sp>
      <p:sp>
        <p:nvSpPr>
          <p:cNvPr id="66" name="Textfeld 65">
            <a:extLst>
              <a:ext uri="{FF2B5EF4-FFF2-40B4-BE49-F238E27FC236}">
                <a16:creationId xmlns:a16="http://schemas.microsoft.com/office/drawing/2014/main" id="{80BE65BB-EDA6-486C-9170-609FBA7ACDD5}"/>
              </a:ext>
            </a:extLst>
          </p:cNvPr>
          <p:cNvSpPr txBox="1"/>
          <p:nvPr/>
        </p:nvSpPr>
        <p:spPr>
          <a:xfrm>
            <a:off x="4034572" y="4713813"/>
            <a:ext cx="652171" cy="334835"/>
          </a:xfrm>
          <a:prstGeom prst="rect">
            <a:avLst/>
          </a:prstGeom>
          <a:noFill/>
        </p:spPr>
        <p:txBody>
          <a:bodyPr wrap="square" rtlCol="0">
            <a:spAutoFit/>
          </a:bodyPr>
          <a:lstStyle/>
          <a:p>
            <a:r>
              <a:rPr lang="de-DE" sz="788" dirty="0"/>
              <a:t>Aktivitäts-</a:t>
            </a:r>
          </a:p>
          <a:p>
            <a:r>
              <a:rPr lang="de-DE" sz="788" dirty="0" err="1"/>
              <a:t>bündel</a:t>
            </a:r>
            <a:endParaRPr lang="de-DE" sz="788" dirty="0"/>
          </a:p>
        </p:txBody>
      </p:sp>
      <p:sp>
        <p:nvSpPr>
          <p:cNvPr id="67" name="Textfeld 66">
            <a:extLst>
              <a:ext uri="{FF2B5EF4-FFF2-40B4-BE49-F238E27FC236}">
                <a16:creationId xmlns:a16="http://schemas.microsoft.com/office/drawing/2014/main" id="{47151162-3DBD-40B4-BDE5-98555372B9B1}"/>
              </a:ext>
            </a:extLst>
          </p:cNvPr>
          <p:cNvSpPr txBox="1"/>
          <p:nvPr/>
        </p:nvSpPr>
        <p:spPr>
          <a:xfrm>
            <a:off x="3699353" y="4427636"/>
            <a:ext cx="490697" cy="213585"/>
          </a:xfrm>
          <a:prstGeom prst="rect">
            <a:avLst/>
          </a:prstGeom>
          <a:noFill/>
        </p:spPr>
        <p:txBody>
          <a:bodyPr wrap="square" rtlCol="0">
            <a:spAutoFit/>
          </a:bodyPr>
          <a:lstStyle/>
          <a:p>
            <a:r>
              <a:rPr lang="de-DE" sz="788" dirty="0"/>
              <a:t>Team</a:t>
            </a:r>
          </a:p>
        </p:txBody>
      </p:sp>
      <p:sp>
        <p:nvSpPr>
          <p:cNvPr id="6" name="Textfeld 5">
            <a:extLst>
              <a:ext uri="{FF2B5EF4-FFF2-40B4-BE49-F238E27FC236}">
                <a16:creationId xmlns:a16="http://schemas.microsoft.com/office/drawing/2014/main" id="{BAB048B2-3B5A-488A-87E9-3B9422ED813B}"/>
              </a:ext>
            </a:extLst>
          </p:cNvPr>
          <p:cNvSpPr txBox="1"/>
          <p:nvPr/>
        </p:nvSpPr>
        <p:spPr>
          <a:xfrm rot="16200000">
            <a:off x="2124976" y="4266636"/>
            <a:ext cx="1153246" cy="219291"/>
          </a:xfrm>
          <a:prstGeom prst="rect">
            <a:avLst/>
          </a:prstGeom>
          <a:noFill/>
        </p:spPr>
        <p:txBody>
          <a:bodyPr wrap="square" rtlCol="0">
            <a:spAutoFit/>
          </a:bodyPr>
          <a:lstStyle/>
          <a:p>
            <a:r>
              <a:rPr lang="de-DE" sz="825" dirty="0"/>
              <a:t>Vorgehensstruktur</a:t>
            </a:r>
          </a:p>
        </p:txBody>
      </p:sp>
      <p:sp>
        <p:nvSpPr>
          <p:cNvPr id="58" name="Textfeld 3">
            <a:extLst>
              <a:ext uri="{FF2B5EF4-FFF2-40B4-BE49-F238E27FC236}">
                <a16:creationId xmlns:a16="http://schemas.microsoft.com/office/drawing/2014/main" id="{7FB30D30-25A7-4E36-A8AC-CC383D484C11}"/>
              </a:ext>
            </a:extLst>
          </p:cNvPr>
          <p:cNvSpPr txBox="1">
            <a:spLocks noChangeArrowheads="1"/>
          </p:cNvSpPr>
          <p:nvPr/>
        </p:nvSpPr>
        <p:spPr bwMode="auto">
          <a:xfrm>
            <a:off x="2547023" y="1956743"/>
            <a:ext cx="1747766"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Geschäftsmodell und -strategie</a:t>
            </a:r>
          </a:p>
        </p:txBody>
      </p:sp>
      <p:sp>
        <p:nvSpPr>
          <p:cNvPr id="59" name="Textfeld 4">
            <a:extLst>
              <a:ext uri="{FF2B5EF4-FFF2-40B4-BE49-F238E27FC236}">
                <a16:creationId xmlns:a16="http://schemas.microsoft.com/office/drawing/2014/main" id="{4AF22214-FBB7-4F6C-878B-C207E4FE077E}"/>
              </a:ext>
            </a:extLst>
          </p:cNvPr>
          <p:cNvSpPr txBox="1">
            <a:spLocks noChangeArrowheads="1"/>
          </p:cNvSpPr>
          <p:nvPr/>
        </p:nvSpPr>
        <p:spPr bwMode="auto">
          <a:xfrm>
            <a:off x="2547023" y="2109742"/>
            <a:ext cx="170885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Unternehmensarchitektur</a:t>
            </a:r>
          </a:p>
        </p:txBody>
      </p:sp>
      <p:sp>
        <p:nvSpPr>
          <p:cNvPr id="60" name="Textfeld 59">
            <a:extLst>
              <a:ext uri="{FF2B5EF4-FFF2-40B4-BE49-F238E27FC236}">
                <a16:creationId xmlns:a16="http://schemas.microsoft.com/office/drawing/2014/main" id="{3D498BDB-B9B5-4392-BCAF-50B0B2EC9690}"/>
              </a:ext>
            </a:extLst>
          </p:cNvPr>
          <p:cNvSpPr txBox="1"/>
          <p:nvPr/>
        </p:nvSpPr>
        <p:spPr>
          <a:xfrm>
            <a:off x="2587507" y="2460024"/>
            <a:ext cx="1968492" cy="507831"/>
          </a:xfrm>
          <a:prstGeom prst="rect">
            <a:avLst/>
          </a:prstGeom>
          <a:solidFill>
            <a:schemeClr val="bg1"/>
          </a:solidFill>
          <a:ln w="9525">
            <a:solidFill>
              <a:schemeClr val="tx1"/>
            </a:solidFill>
          </a:ln>
        </p:spPr>
        <p:txBody>
          <a:bodyPr wrap="square">
            <a:spAutoFit/>
          </a:bodyPr>
          <a:lstStyle/>
          <a:p>
            <a:pPr algn="ctr">
              <a:defRPr/>
            </a:pPr>
            <a:r>
              <a:rPr lang="de-DE" sz="675" b="1" dirty="0"/>
              <a:t>Unterstützungskonzepte:</a:t>
            </a:r>
          </a:p>
          <a:p>
            <a:pPr algn="ctr">
              <a:defRPr/>
            </a:pPr>
            <a:r>
              <a:rPr lang="de-DE" sz="675" dirty="0"/>
              <a:t>Total Quality Management, Plan-Do-Check-Act, ISO 9001, EFQM, ITIL, TOGAF, </a:t>
            </a:r>
            <a:r>
              <a:rPr lang="de-DE" sz="675" dirty="0" err="1"/>
              <a:t>ArchiMate</a:t>
            </a:r>
            <a:endParaRPr lang="de-DE" sz="675" dirty="0"/>
          </a:p>
        </p:txBody>
      </p:sp>
      <p:sp>
        <p:nvSpPr>
          <p:cNvPr id="61" name="Textfeld 60">
            <a:extLst>
              <a:ext uri="{FF2B5EF4-FFF2-40B4-BE49-F238E27FC236}">
                <a16:creationId xmlns:a16="http://schemas.microsoft.com/office/drawing/2014/main" id="{73AF2240-04FF-4038-820E-07D5CC286E3D}"/>
              </a:ext>
            </a:extLst>
          </p:cNvPr>
          <p:cNvSpPr txBox="1"/>
          <p:nvPr/>
        </p:nvSpPr>
        <p:spPr>
          <a:xfrm>
            <a:off x="2577864" y="3000257"/>
            <a:ext cx="1987778" cy="403957"/>
          </a:xfrm>
          <a:prstGeom prst="rect">
            <a:avLst/>
          </a:prstGeom>
          <a:solidFill>
            <a:schemeClr val="bg1"/>
          </a:solidFill>
          <a:ln w="9525">
            <a:solidFill>
              <a:schemeClr val="tx1"/>
            </a:solidFill>
          </a:ln>
        </p:spPr>
        <p:txBody>
          <a:bodyPr wrap="square">
            <a:spAutoFit/>
          </a:bodyPr>
          <a:lstStyle>
            <a:defPPr>
              <a:defRPr lang="de-DE"/>
            </a:defPPr>
            <a:lvl1pPr algn="ctr">
              <a:defRPr sz="969" b="1"/>
            </a:lvl1pPr>
          </a:lstStyle>
          <a:p>
            <a:r>
              <a:rPr lang="de-DE" sz="675" dirty="0"/>
              <a:t>Beschreibungssprachen:</a:t>
            </a:r>
          </a:p>
          <a:p>
            <a:r>
              <a:rPr lang="de-DE" sz="675" b="0" dirty="0"/>
              <a:t>Sprachgrammatik, Flussdiagramme, EPK, eEPK, BPMN, S-BPM, …</a:t>
            </a:r>
          </a:p>
        </p:txBody>
      </p:sp>
      <p:sp>
        <p:nvSpPr>
          <p:cNvPr id="64" name="Eingekerbter Richtungspfeil 3">
            <a:extLst>
              <a:ext uri="{FF2B5EF4-FFF2-40B4-BE49-F238E27FC236}">
                <a16:creationId xmlns:a16="http://schemas.microsoft.com/office/drawing/2014/main" id="{841794A2-DBDD-415D-8BC1-47B4F6A4DAFF}"/>
              </a:ext>
            </a:extLst>
          </p:cNvPr>
          <p:cNvSpPr>
            <a:spLocks noChangeArrowheads="1"/>
          </p:cNvSpPr>
          <p:nvPr/>
        </p:nvSpPr>
        <p:spPr bwMode="auto">
          <a:xfrm rot="5400000">
            <a:off x="2413250" y="2001380"/>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5" name="Eingekerbter Richtungspfeil 42">
            <a:extLst>
              <a:ext uri="{FF2B5EF4-FFF2-40B4-BE49-F238E27FC236}">
                <a16:creationId xmlns:a16="http://schemas.microsoft.com/office/drawing/2014/main" id="{6AD6ACE9-4CA2-450F-B40B-80BAF12B471D}"/>
              </a:ext>
            </a:extLst>
          </p:cNvPr>
          <p:cNvSpPr>
            <a:spLocks noChangeArrowheads="1"/>
          </p:cNvSpPr>
          <p:nvPr/>
        </p:nvSpPr>
        <p:spPr bwMode="auto">
          <a:xfrm rot="5400000">
            <a:off x="2413250" y="2160905"/>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8" name="Eingekerbter Richtungspfeil 45">
            <a:extLst>
              <a:ext uri="{FF2B5EF4-FFF2-40B4-BE49-F238E27FC236}">
                <a16:creationId xmlns:a16="http://schemas.microsoft.com/office/drawing/2014/main" id="{AFD349C1-168C-444C-9A96-095EB9FDCAC0}"/>
              </a:ext>
            </a:extLst>
          </p:cNvPr>
          <p:cNvSpPr>
            <a:spLocks noChangeArrowheads="1"/>
          </p:cNvSpPr>
          <p:nvPr/>
        </p:nvSpPr>
        <p:spPr bwMode="auto">
          <a:xfrm rot="5400000">
            <a:off x="2410141" y="2311638"/>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9" name="Textfeld 4">
            <a:extLst>
              <a:ext uri="{FF2B5EF4-FFF2-40B4-BE49-F238E27FC236}">
                <a16:creationId xmlns:a16="http://schemas.microsoft.com/office/drawing/2014/main" id="{A2B524B9-9B93-4FB7-9641-11773330C47C}"/>
              </a:ext>
            </a:extLst>
          </p:cNvPr>
          <p:cNvSpPr txBox="1">
            <a:spLocks noChangeArrowheads="1"/>
          </p:cNvSpPr>
          <p:nvPr/>
        </p:nvSpPr>
        <p:spPr bwMode="auto">
          <a:xfrm>
            <a:off x="2542374" y="2257879"/>
            <a:ext cx="1260514"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Geschäftsprozesse</a:t>
            </a:r>
          </a:p>
        </p:txBody>
      </p:sp>
      <p:sp>
        <p:nvSpPr>
          <p:cNvPr id="70" name="Textfeld 69">
            <a:extLst>
              <a:ext uri="{FF2B5EF4-FFF2-40B4-BE49-F238E27FC236}">
                <a16:creationId xmlns:a16="http://schemas.microsoft.com/office/drawing/2014/main" id="{1E9A3623-0B9D-4BFF-BD4D-B5F1E5BFD7D5}"/>
              </a:ext>
            </a:extLst>
          </p:cNvPr>
          <p:cNvSpPr txBox="1"/>
          <p:nvPr/>
        </p:nvSpPr>
        <p:spPr>
          <a:xfrm>
            <a:off x="2573647" y="3450551"/>
            <a:ext cx="2005856" cy="507831"/>
          </a:xfrm>
          <a:prstGeom prst="rect">
            <a:avLst/>
          </a:prstGeom>
          <a:solidFill>
            <a:schemeClr val="bg1"/>
          </a:solidFill>
          <a:ln w="9525">
            <a:solidFill>
              <a:schemeClr val="tx1"/>
            </a:solidFill>
          </a:ln>
        </p:spPr>
        <p:txBody>
          <a:bodyPr wrap="square">
            <a:spAutoFit/>
          </a:bodyPr>
          <a:lstStyle/>
          <a:p>
            <a:pPr algn="ctr">
              <a:defRPr/>
            </a:pPr>
            <a:r>
              <a:rPr lang="de-DE" sz="675" b="1" dirty="0"/>
              <a:t>Digitalisierung</a:t>
            </a:r>
          </a:p>
          <a:p>
            <a:pPr algn="ctr">
              <a:defRPr/>
            </a:pPr>
            <a:r>
              <a:rPr lang="de-DE" sz="675" dirty="0"/>
              <a:t>umsetzungsgetreue Spezifikation, </a:t>
            </a:r>
            <a:r>
              <a:rPr lang="de-DE" sz="675" dirty="0" err="1"/>
              <a:t>Datenhhaltung</a:t>
            </a:r>
            <a:r>
              <a:rPr lang="de-DE" sz="675" dirty="0"/>
              <a:t>, Datenverarbeitung, Ablauf- und Kommunikationssteuerung, IT-Plattform</a:t>
            </a:r>
          </a:p>
        </p:txBody>
      </p:sp>
      <p:pic>
        <p:nvPicPr>
          <p:cNvPr id="14" name="Grafik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68584" y="4478159"/>
            <a:ext cx="1165988" cy="598706"/>
          </a:xfrm>
          <a:prstGeom prst="rect">
            <a:avLst/>
          </a:prstGeom>
        </p:spPr>
      </p:pic>
      <p:sp>
        <p:nvSpPr>
          <p:cNvPr id="75" name="Textfeld 21"/>
          <p:cNvSpPr txBox="1">
            <a:spLocks noChangeArrowheads="1"/>
          </p:cNvSpPr>
          <p:nvPr/>
        </p:nvSpPr>
        <p:spPr bwMode="auto">
          <a:xfrm>
            <a:off x="5222564" y="4634236"/>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83173" y="4490056"/>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17861" y="4482140"/>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78498" y="449081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67831" y="480886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631834" y="546495"/>
            <a:ext cx="5933858" cy="770282"/>
          </a:xfrm>
        </p:spPr>
        <p:txBody>
          <a:bodyPr/>
          <a:lstStyle/>
          <a:p>
            <a:r>
              <a:rPr lang="de-DE" dirty="0"/>
              <a:t>Vorgehensstruktur als Basis für die Projektplanung</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a:t>Workshop Cassini</a:t>
            </a:r>
            <a:endParaRPr lang="de-DE" dirty="0"/>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11</a:t>
            </a:fld>
            <a:endParaRPr lang="de-DE" dirty="0"/>
          </a:p>
        </p:txBody>
      </p:sp>
      <p:pic>
        <p:nvPicPr>
          <p:cNvPr id="73" name="Grafik 72" descr="man with a computer by yenlung">
            <a:extLst>
              <a:ext uri="{FF2B5EF4-FFF2-40B4-BE49-F238E27FC236}">
                <a16:creationId xmlns:a16="http://schemas.microsoft.com/office/drawing/2014/main" id="{698FE3AD-A3B0-41BD-A51D-8F89808D3BF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03598" y="455515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umsplatzhalter 10">
            <a:extLst>
              <a:ext uri="{FF2B5EF4-FFF2-40B4-BE49-F238E27FC236}">
                <a16:creationId xmlns:a16="http://schemas.microsoft.com/office/drawing/2014/main" id="{ED6B9BA2-9559-4D7B-A968-68082B24C605}"/>
              </a:ext>
            </a:extLst>
          </p:cNvPr>
          <p:cNvSpPr>
            <a:spLocks noGrp="1"/>
          </p:cNvSpPr>
          <p:nvPr>
            <p:ph type="dt" sz="half" idx="10"/>
          </p:nvPr>
        </p:nvSpPr>
        <p:spPr/>
        <p:txBody>
          <a:bodyPr/>
          <a:lstStyle/>
          <a:p>
            <a:fld id="{18929E90-A073-417E-BEC8-9457F5F27915}" type="datetime1">
              <a:rPr lang="de-DE" smtClean="0"/>
              <a:t>18.02.2019</a:t>
            </a:fld>
            <a:endParaRPr lang="de-DE" dirty="0"/>
          </a:p>
        </p:txBody>
      </p:sp>
    </p:spTree>
    <p:extLst>
      <p:ext uri="{BB962C8B-B14F-4D97-AF65-F5344CB8AC3E}">
        <p14:creationId xmlns:p14="http://schemas.microsoft.com/office/powerpoint/2010/main" val="1852314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183497" y="1798093"/>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817536" y="4994251"/>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179714" y="5010030"/>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696908" y="5669559"/>
            <a:ext cx="128444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1100" dirty="0"/>
              <a:t>Prozessmodell</a:t>
            </a:r>
          </a:p>
        </p:txBody>
      </p:sp>
      <p:grpSp>
        <p:nvGrpSpPr>
          <p:cNvPr id="13319" name="Gruppieren 9"/>
          <p:cNvGrpSpPr>
            <a:grpSpLocks/>
          </p:cNvGrpSpPr>
          <p:nvPr/>
        </p:nvGrpSpPr>
        <p:grpSpPr bwMode="auto">
          <a:xfrm>
            <a:off x="1271588" y="4230965"/>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sp>
        <p:nvSpPr>
          <p:cNvPr id="8205" name="Textfeld 10"/>
          <p:cNvSpPr txBox="1">
            <a:spLocks noChangeArrowheads="1"/>
          </p:cNvSpPr>
          <p:nvPr/>
        </p:nvSpPr>
        <p:spPr bwMode="auto">
          <a:xfrm>
            <a:off x="4686743" y="2002240"/>
            <a:ext cx="2566446" cy="2494529"/>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marL="0" indent="0">
              <a:lnSpc>
                <a:spcPct val="150000"/>
              </a:lnSpc>
              <a:spcBef>
                <a:spcPct val="0"/>
              </a:spcBef>
              <a:buClrTx/>
              <a:buNone/>
              <a:defRPr/>
            </a:pPr>
            <a:r>
              <a:rPr lang="de-DE" altLang="de-DE" sz="825" b="1" dirty="0"/>
              <a:t>Bestandteile einer Prozessbeschreibung</a:t>
            </a:r>
          </a:p>
          <a:p>
            <a:pPr lvl="0"/>
            <a:r>
              <a:rPr lang="de-DE" sz="750" b="1" dirty="0"/>
              <a:t>Prozessstrategie:</a:t>
            </a:r>
            <a:r>
              <a:rPr lang="de-DE" sz="750" dirty="0"/>
              <a:t> Ein Prozess hat</a:t>
            </a:r>
          </a:p>
          <a:p>
            <a:pPr marL="357188" lvl="1" indent="-222647">
              <a:tabLst>
                <a:tab pos="270272" algn="l"/>
              </a:tabLst>
            </a:pPr>
            <a:r>
              <a:rPr lang="de-DE" sz="675" dirty="0"/>
              <a:t>einen definierten Anfang (Startereignis) und Input,</a:t>
            </a:r>
          </a:p>
          <a:p>
            <a:pPr marL="357188" lvl="1" indent="-222647">
              <a:tabLst>
                <a:tab pos="270272" algn="l"/>
              </a:tabLst>
            </a:pPr>
            <a:r>
              <a:rPr lang="de-DE" sz="675" dirty="0"/>
              <a:t>weißt ein definiertes Ende und Ergebnis auf,</a:t>
            </a:r>
          </a:p>
          <a:p>
            <a:pPr marL="357188" lvl="1" indent="-222647">
              <a:tabLst>
                <a:tab pos="270272" algn="l"/>
              </a:tabLst>
            </a:pPr>
            <a:r>
              <a:rPr lang="de-DE" sz="675" dirty="0"/>
              <a:t>das zur Befriedigung eines Kundenbedürfnisses (und damit zur Wertschöpfung) beiträgt </a:t>
            </a:r>
          </a:p>
          <a:p>
            <a:pPr lvl="0"/>
            <a:r>
              <a:rPr lang="de-DE" sz="750" b="1" dirty="0"/>
              <a:t>Prozesslogik:</a:t>
            </a:r>
            <a:r>
              <a:rPr lang="de-DE" sz="750" dirty="0"/>
              <a:t> Ein Prozess ist</a:t>
            </a:r>
          </a:p>
          <a:p>
            <a:pPr marL="357188" lvl="1" indent="-222647">
              <a:tabLst>
                <a:tab pos="270272" algn="l"/>
              </a:tabLst>
            </a:pPr>
            <a:r>
              <a:rPr lang="de-DE" sz="675" dirty="0"/>
              <a:t>die Summe von miteinander verknüpften Aktivitäten (Aufgaben), </a:t>
            </a:r>
          </a:p>
          <a:p>
            <a:pPr marL="357188" lvl="1" indent="-222647">
              <a:tabLst>
                <a:tab pos="270272" algn="l"/>
              </a:tabLst>
            </a:pPr>
            <a:r>
              <a:rPr lang="de-DE" sz="675" dirty="0"/>
              <a:t>die nach dem Startereignis von Handelnden </a:t>
            </a:r>
          </a:p>
          <a:p>
            <a:pPr marL="357188" lvl="1" indent="-222647">
              <a:tabLst>
                <a:tab pos="270272" algn="l"/>
              </a:tabLst>
            </a:pPr>
            <a:r>
              <a:rPr lang="de-DE" sz="675" dirty="0"/>
              <a:t>in sachlogischer und zeitlicher Reihenfolge </a:t>
            </a:r>
          </a:p>
          <a:p>
            <a:pPr marL="357188" lvl="1" indent="-222647">
              <a:tabLst>
                <a:tab pos="270272" algn="l"/>
              </a:tabLst>
            </a:pPr>
            <a:r>
              <a:rPr lang="de-DE" sz="675" dirty="0"/>
              <a:t>zur Bearbeitung eines Geschäftsobjekts ausgeführt werden um</a:t>
            </a:r>
          </a:p>
          <a:p>
            <a:pPr marL="357188" lvl="1" indent="-222647">
              <a:tabLst>
                <a:tab pos="270272" algn="l"/>
              </a:tabLst>
            </a:pPr>
            <a:r>
              <a:rPr lang="de-DE" sz="675" dirty="0"/>
              <a:t>das gewünschte Ergebnis zu erzeugen. </a:t>
            </a:r>
          </a:p>
          <a:p>
            <a:pPr lvl="0"/>
            <a:r>
              <a:rPr lang="de-DE" sz="750" b="1" dirty="0"/>
              <a:t>Prozessrealisierung:</a:t>
            </a:r>
            <a:r>
              <a:rPr lang="de-DE" sz="750" dirty="0"/>
              <a:t> Ein Prozess wird realisiert</a:t>
            </a:r>
          </a:p>
          <a:p>
            <a:pPr marL="357188" lvl="1" indent="-222647">
              <a:tabLst>
                <a:tab pos="270272" algn="l"/>
              </a:tabLst>
            </a:pPr>
            <a:r>
              <a:rPr lang="de-DE" sz="675" dirty="0"/>
              <a:t>mit Menschen und/oder Maschinen, die Aufgaben der jeweiligen Handelnden übernehmen, und diese</a:t>
            </a:r>
          </a:p>
          <a:p>
            <a:pPr marL="357188" lvl="1" indent="-222647">
              <a:tabLst>
                <a:tab pos="270272" algn="l"/>
              </a:tabLst>
            </a:pPr>
            <a:r>
              <a:rPr lang="de-DE" sz="675" dirty="0"/>
              <a:t>mit Hilfsmitteln (Sachmittel, Information, Anwendungsprogramme etc.) ausführen.</a:t>
            </a:r>
          </a:p>
          <a:p>
            <a:pPr marL="0" indent="0">
              <a:lnSpc>
                <a:spcPct val="150000"/>
              </a:lnSpc>
              <a:spcBef>
                <a:spcPct val="0"/>
              </a:spcBef>
              <a:buClrTx/>
              <a:buNone/>
              <a:defRPr/>
            </a:pPr>
            <a:endParaRPr lang="de-DE" altLang="de-DE" sz="150" b="1" dirty="0"/>
          </a:p>
        </p:txBody>
      </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382" y="2446863"/>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616" y="3419152"/>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280112" y="3746115"/>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01152" y="2986125"/>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grpSp>
        <p:nvGrpSpPr>
          <p:cNvPr id="4" name="Gruppieren 3"/>
          <p:cNvGrpSpPr>
            <a:grpSpLocks noChangeAspect="1"/>
          </p:cNvGrpSpPr>
          <p:nvPr/>
        </p:nvGrpSpPr>
        <p:grpSpPr>
          <a:xfrm>
            <a:off x="4135769" y="4363758"/>
            <a:ext cx="350305" cy="316005"/>
            <a:chOff x="10705125" y="2671025"/>
            <a:chExt cx="669155" cy="551689"/>
          </a:xfrm>
        </p:grpSpPr>
        <p:sp>
          <p:nvSpPr>
            <p:cNvPr id="52" name="Smiley 51"/>
            <p:cNvSpPr/>
            <p:nvPr/>
          </p:nvSpPr>
          <p:spPr bwMode="auto">
            <a:xfrm>
              <a:off x="10705125" y="2827543"/>
              <a:ext cx="204571" cy="215407"/>
            </a:xfrm>
            <a:prstGeom prst="smileyFac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3" name="Smiley 52"/>
            <p:cNvSpPr/>
            <p:nvPr/>
          </p:nvSpPr>
          <p:spPr bwMode="auto">
            <a:xfrm>
              <a:off x="10936463" y="2671025"/>
              <a:ext cx="204570" cy="215406"/>
            </a:xfrm>
            <a:prstGeom prst="smileyFace">
              <a:avLst/>
            </a:prstGeom>
            <a:solidFill>
              <a:srgbClr val="92D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4" name="Smiley 53"/>
            <p:cNvSpPr/>
            <p:nvPr/>
          </p:nvSpPr>
          <p:spPr bwMode="auto">
            <a:xfrm>
              <a:off x="10934549" y="3008857"/>
              <a:ext cx="204571" cy="213857"/>
            </a:xfrm>
            <a:prstGeom prst="smileyFac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5" name="Smiley 54"/>
            <p:cNvSpPr/>
            <p:nvPr/>
          </p:nvSpPr>
          <p:spPr bwMode="auto">
            <a:xfrm>
              <a:off x="11169710" y="2827543"/>
              <a:ext cx="204570" cy="215407"/>
            </a:xfrm>
            <a:prstGeom prst="smileyFace">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grpSp>
      <p:pic>
        <p:nvPicPr>
          <p:cNvPr id="13349" name="Grafik 3" descr="Datei:Ecss-project-phases.png – Wikipedia"/>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38369" y="5366070"/>
            <a:ext cx="1488113" cy="53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feil: nach unten 1">
            <a:extLst>
              <a:ext uri="{FF2B5EF4-FFF2-40B4-BE49-F238E27FC236}">
                <a16:creationId xmlns:a16="http://schemas.microsoft.com/office/drawing/2014/main" id="{91F676C5-8238-4570-8B1C-EF92D1F6A671}"/>
              </a:ext>
            </a:extLst>
          </p:cNvPr>
          <p:cNvSpPr/>
          <p:nvPr/>
        </p:nvSpPr>
        <p:spPr>
          <a:xfrm>
            <a:off x="2285904" y="2489010"/>
            <a:ext cx="291862" cy="26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de-DE" sz="900" dirty="0"/>
              <a:t>Key &amp; </a:t>
            </a:r>
            <a:r>
              <a:rPr lang="de-DE" sz="900" dirty="0" err="1"/>
              <a:t>Process</a:t>
            </a:r>
            <a:r>
              <a:rPr lang="de-DE" sz="900" dirty="0"/>
              <a:t> Performance </a:t>
            </a:r>
            <a:r>
              <a:rPr lang="de-DE" sz="900" dirty="0" err="1"/>
              <a:t>Indicators</a:t>
            </a:r>
            <a:endParaRPr lang="de-DE" sz="900" dirty="0"/>
          </a:p>
        </p:txBody>
      </p:sp>
      <p:pic>
        <p:nvPicPr>
          <p:cNvPr id="62" name="Grafik 61">
            <a:extLst>
              <a:ext uri="{FF2B5EF4-FFF2-40B4-BE49-F238E27FC236}">
                <a16:creationId xmlns:a16="http://schemas.microsoft.com/office/drawing/2014/main" id="{60CAED16-E935-4E00-A21E-C071297454B5}"/>
              </a:ext>
            </a:extLst>
          </p:cNvPr>
          <p:cNvPicPr/>
          <p:nvPr/>
        </p:nvPicPr>
        <p:blipFill rotWithShape="1">
          <a:blip r:embed="rId5" cstate="print">
            <a:extLst>
              <a:ext uri="{28A0092B-C50C-407E-A947-70E740481C1C}">
                <a14:useLocalDpi xmlns:a14="http://schemas.microsoft.com/office/drawing/2010/main" val="0"/>
              </a:ext>
            </a:extLst>
          </a:blip>
          <a:srcRect l="-1474" t="15606" r="55413" b="-5104"/>
          <a:stretch/>
        </p:blipFill>
        <p:spPr bwMode="auto">
          <a:xfrm>
            <a:off x="2733244" y="3907158"/>
            <a:ext cx="1465721" cy="622757"/>
          </a:xfrm>
          <a:prstGeom prst="rect">
            <a:avLst/>
          </a:prstGeom>
          <a:noFill/>
        </p:spPr>
      </p:pic>
      <p:sp>
        <p:nvSpPr>
          <p:cNvPr id="10" name="Textfeld 9">
            <a:extLst>
              <a:ext uri="{FF2B5EF4-FFF2-40B4-BE49-F238E27FC236}">
                <a16:creationId xmlns:a16="http://schemas.microsoft.com/office/drawing/2014/main" id="{07655CDD-59B7-4C0C-A55C-67BD8754E852}"/>
              </a:ext>
            </a:extLst>
          </p:cNvPr>
          <p:cNvSpPr txBox="1"/>
          <p:nvPr/>
        </p:nvSpPr>
        <p:spPr>
          <a:xfrm>
            <a:off x="4115361" y="3964549"/>
            <a:ext cx="581547" cy="334835"/>
          </a:xfrm>
          <a:prstGeom prst="rect">
            <a:avLst/>
          </a:prstGeom>
          <a:noFill/>
        </p:spPr>
        <p:txBody>
          <a:bodyPr wrap="square" rtlCol="0">
            <a:spAutoFit/>
          </a:bodyPr>
          <a:lstStyle/>
          <a:p>
            <a:r>
              <a:rPr lang="de-DE" sz="788" dirty="0"/>
              <a:t>Design</a:t>
            </a:r>
          </a:p>
          <a:p>
            <a:r>
              <a:rPr lang="de-DE" sz="788" dirty="0" err="1"/>
              <a:t>Thinking</a:t>
            </a:r>
            <a:endParaRPr lang="de-DE" sz="788" dirty="0"/>
          </a:p>
        </p:txBody>
      </p:sp>
      <p:sp>
        <p:nvSpPr>
          <p:cNvPr id="66" name="Textfeld 65">
            <a:extLst>
              <a:ext uri="{FF2B5EF4-FFF2-40B4-BE49-F238E27FC236}">
                <a16:creationId xmlns:a16="http://schemas.microsoft.com/office/drawing/2014/main" id="{80BE65BB-EDA6-486C-9170-609FBA7ACDD5}"/>
              </a:ext>
            </a:extLst>
          </p:cNvPr>
          <p:cNvSpPr txBox="1"/>
          <p:nvPr/>
        </p:nvSpPr>
        <p:spPr>
          <a:xfrm>
            <a:off x="4034572" y="4713813"/>
            <a:ext cx="652171" cy="334835"/>
          </a:xfrm>
          <a:prstGeom prst="rect">
            <a:avLst/>
          </a:prstGeom>
          <a:noFill/>
        </p:spPr>
        <p:txBody>
          <a:bodyPr wrap="square" rtlCol="0">
            <a:spAutoFit/>
          </a:bodyPr>
          <a:lstStyle/>
          <a:p>
            <a:r>
              <a:rPr lang="de-DE" sz="788" dirty="0"/>
              <a:t>Aktivitäts-</a:t>
            </a:r>
          </a:p>
          <a:p>
            <a:r>
              <a:rPr lang="de-DE" sz="788" dirty="0" err="1"/>
              <a:t>bündel</a:t>
            </a:r>
            <a:endParaRPr lang="de-DE" sz="788" dirty="0"/>
          </a:p>
        </p:txBody>
      </p:sp>
      <p:sp>
        <p:nvSpPr>
          <p:cNvPr id="67" name="Textfeld 66">
            <a:extLst>
              <a:ext uri="{FF2B5EF4-FFF2-40B4-BE49-F238E27FC236}">
                <a16:creationId xmlns:a16="http://schemas.microsoft.com/office/drawing/2014/main" id="{47151162-3DBD-40B4-BDE5-98555372B9B1}"/>
              </a:ext>
            </a:extLst>
          </p:cNvPr>
          <p:cNvSpPr txBox="1"/>
          <p:nvPr/>
        </p:nvSpPr>
        <p:spPr>
          <a:xfrm>
            <a:off x="3699353" y="4427636"/>
            <a:ext cx="490697" cy="213585"/>
          </a:xfrm>
          <a:prstGeom prst="rect">
            <a:avLst/>
          </a:prstGeom>
          <a:noFill/>
        </p:spPr>
        <p:txBody>
          <a:bodyPr wrap="square" rtlCol="0">
            <a:spAutoFit/>
          </a:bodyPr>
          <a:lstStyle/>
          <a:p>
            <a:r>
              <a:rPr lang="de-DE" sz="788" dirty="0"/>
              <a:t>Team</a:t>
            </a:r>
          </a:p>
        </p:txBody>
      </p:sp>
      <p:sp>
        <p:nvSpPr>
          <p:cNvPr id="5" name="Textfeld 4">
            <a:extLst>
              <a:ext uri="{FF2B5EF4-FFF2-40B4-BE49-F238E27FC236}">
                <a16:creationId xmlns:a16="http://schemas.microsoft.com/office/drawing/2014/main" id="{90328037-F4D3-4E25-8DDB-DD08E1430A5F}"/>
              </a:ext>
            </a:extLst>
          </p:cNvPr>
          <p:cNvSpPr txBox="1"/>
          <p:nvPr/>
        </p:nvSpPr>
        <p:spPr>
          <a:xfrm>
            <a:off x="2149787" y="5513983"/>
            <a:ext cx="651944" cy="219291"/>
          </a:xfrm>
          <a:prstGeom prst="rect">
            <a:avLst/>
          </a:prstGeom>
          <a:noFill/>
        </p:spPr>
        <p:txBody>
          <a:bodyPr wrap="square" rtlCol="0">
            <a:spAutoFit/>
          </a:bodyPr>
          <a:lstStyle/>
          <a:p>
            <a:r>
              <a:rPr lang="de-DE" sz="825" dirty="0"/>
              <a:t>Planung</a:t>
            </a:r>
          </a:p>
        </p:txBody>
      </p:sp>
      <p:sp>
        <p:nvSpPr>
          <p:cNvPr id="6" name="Textfeld 5">
            <a:extLst>
              <a:ext uri="{FF2B5EF4-FFF2-40B4-BE49-F238E27FC236}">
                <a16:creationId xmlns:a16="http://schemas.microsoft.com/office/drawing/2014/main" id="{BAB048B2-3B5A-488A-87E9-3B9422ED813B}"/>
              </a:ext>
            </a:extLst>
          </p:cNvPr>
          <p:cNvSpPr txBox="1"/>
          <p:nvPr/>
        </p:nvSpPr>
        <p:spPr>
          <a:xfrm rot="16200000">
            <a:off x="2124976" y="4266636"/>
            <a:ext cx="1153246" cy="219291"/>
          </a:xfrm>
          <a:prstGeom prst="rect">
            <a:avLst/>
          </a:prstGeom>
          <a:noFill/>
        </p:spPr>
        <p:txBody>
          <a:bodyPr wrap="square" rtlCol="0">
            <a:spAutoFit/>
          </a:bodyPr>
          <a:lstStyle/>
          <a:p>
            <a:r>
              <a:rPr lang="de-DE" sz="825" dirty="0"/>
              <a:t>Vorgehensstruktur</a:t>
            </a:r>
          </a:p>
        </p:txBody>
      </p:sp>
      <p:sp>
        <p:nvSpPr>
          <p:cNvPr id="58" name="Textfeld 3">
            <a:extLst>
              <a:ext uri="{FF2B5EF4-FFF2-40B4-BE49-F238E27FC236}">
                <a16:creationId xmlns:a16="http://schemas.microsoft.com/office/drawing/2014/main" id="{7FB30D30-25A7-4E36-A8AC-CC383D484C11}"/>
              </a:ext>
            </a:extLst>
          </p:cNvPr>
          <p:cNvSpPr txBox="1">
            <a:spLocks noChangeArrowheads="1"/>
          </p:cNvSpPr>
          <p:nvPr/>
        </p:nvSpPr>
        <p:spPr bwMode="auto">
          <a:xfrm>
            <a:off x="2547023" y="1956743"/>
            <a:ext cx="1747766"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Geschäftsmodell und -strategie</a:t>
            </a:r>
          </a:p>
        </p:txBody>
      </p:sp>
      <p:sp>
        <p:nvSpPr>
          <p:cNvPr id="59" name="Textfeld 4">
            <a:extLst>
              <a:ext uri="{FF2B5EF4-FFF2-40B4-BE49-F238E27FC236}">
                <a16:creationId xmlns:a16="http://schemas.microsoft.com/office/drawing/2014/main" id="{4AF22214-FBB7-4F6C-878B-C207E4FE077E}"/>
              </a:ext>
            </a:extLst>
          </p:cNvPr>
          <p:cNvSpPr txBox="1">
            <a:spLocks noChangeArrowheads="1"/>
          </p:cNvSpPr>
          <p:nvPr/>
        </p:nvSpPr>
        <p:spPr bwMode="auto">
          <a:xfrm>
            <a:off x="2547023" y="2109742"/>
            <a:ext cx="170885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Unternehmensarchitektur</a:t>
            </a:r>
          </a:p>
        </p:txBody>
      </p:sp>
      <p:sp>
        <p:nvSpPr>
          <p:cNvPr id="60" name="Textfeld 59">
            <a:extLst>
              <a:ext uri="{FF2B5EF4-FFF2-40B4-BE49-F238E27FC236}">
                <a16:creationId xmlns:a16="http://schemas.microsoft.com/office/drawing/2014/main" id="{3D498BDB-B9B5-4392-BCAF-50B0B2EC9690}"/>
              </a:ext>
            </a:extLst>
          </p:cNvPr>
          <p:cNvSpPr txBox="1"/>
          <p:nvPr/>
        </p:nvSpPr>
        <p:spPr>
          <a:xfrm>
            <a:off x="2587507" y="2460024"/>
            <a:ext cx="1968492" cy="507831"/>
          </a:xfrm>
          <a:prstGeom prst="rect">
            <a:avLst/>
          </a:prstGeom>
          <a:solidFill>
            <a:schemeClr val="bg1"/>
          </a:solidFill>
          <a:ln w="9525">
            <a:solidFill>
              <a:schemeClr val="tx1"/>
            </a:solidFill>
          </a:ln>
        </p:spPr>
        <p:txBody>
          <a:bodyPr wrap="square">
            <a:spAutoFit/>
          </a:bodyPr>
          <a:lstStyle/>
          <a:p>
            <a:pPr algn="ctr">
              <a:defRPr/>
            </a:pPr>
            <a:r>
              <a:rPr lang="de-DE" sz="675" b="1" dirty="0"/>
              <a:t>Unterstützungskonzepte:</a:t>
            </a:r>
          </a:p>
          <a:p>
            <a:pPr algn="ctr">
              <a:defRPr/>
            </a:pPr>
            <a:r>
              <a:rPr lang="de-DE" sz="675" dirty="0"/>
              <a:t>Total Quality Management, Plan-Do-Check-Act, ISO 9001, EFQM, ITIL, TOGAF, </a:t>
            </a:r>
            <a:r>
              <a:rPr lang="de-DE" sz="675" dirty="0" err="1"/>
              <a:t>ArchiMate</a:t>
            </a:r>
            <a:endParaRPr lang="de-DE" sz="675" dirty="0"/>
          </a:p>
        </p:txBody>
      </p:sp>
      <p:sp>
        <p:nvSpPr>
          <p:cNvPr id="61" name="Textfeld 60">
            <a:extLst>
              <a:ext uri="{FF2B5EF4-FFF2-40B4-BE49-F238E27FC236}">
                <a16:creationId xmlns:a16="http://schemas.microsoft.com/office/drawing/2014/main" id="{73AF2240-04FF-4038-820E-07D5CC286E3D}"/>
              </a:ext>
            </a:extLst>
          </p:cNvPr>
          <p:cNvSpPr txBox="1"/>
          <p:nvPr/>
        </p:nvSpPr>
        <p:spPr>
          <a:xfrm>
            <a:off x="2577864" y="3007752"/>
            <a:ext cx="1987778" cy="403957"/>
          </a:xfrm>
          <a:prstGeom prst="rect">
            <a:avLst/>
          </a:prstGeom>
          <a:solidFill>
            <a:schemeClr val="bg1"/>
          </a:solidFill>
          <a:ln w="9525">
            <a:solidFill>
              <a:schemeClr val="tx1"/>
            </a:solidFill>
          </a:ln>
        </p:spPr>
        <p:txBody>
          <a:bodyPr wrap="square">
            <a:spAutoFit/>
          </a:bodyPr>
          <a:lstStyle>
            <a:defPPr>
              <a:defRPr lang="de-DE"/>
            </a:defPPr>
            <a:lvl1pPr algn="ctr">
              <a:defRPr sz="969" b="1"/>
            </a:lvl1pPr>
          </a:lstStyle>
          <a:p>
            <a:r>
              <a:rPr lang="de-DE" sz="675" dirty="0"/>
              <a:t>Beschreibungssprachen:</a:t>
            </a:r>
          </a:p>
          <a:p>
            <a:r>
              <a:rPr lang="de-DE" sz="675" b="0" dirty="0"/>
              <a:t>Sprachgrammatik, Flussdiagramme, EPK, eEPK, BPMN, S-BPM, …</a:t>
            </a:r>
          </a:p>
        </p:txBody>
      </p:sp>
      <p:sp>
        <p:nvSpPr>
          <p:cNvPr id="64" name="Eingekerbter Richtungspfeil 3">
            <a:extLst>
              <a:ext uri="{FF2B5EF4-FFF2-40B4-BE49-F238E27FC236}">
                <a16:creationId xmlns:a16="http://schemas.microsoft.com/office/drawing/2014/main" id="{841794A2-DBDD-415D-8BC1-47B4F6A4DAFF}"/>
              </a:ext>
            </a:extLst>
          </p:cNvPr>
          <p:cNvSpPr>
            <a:spLocks noChangeArrowheads="1"/>
          </p:cNvSpPr>
          <p:nvPr/>
        </p:nvSpPr>
        <p:spPr bwMode="auto">
          <a:xfrm rot="5400000">
            <a:off x="2413250" y="2001380"/>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5" name="Eingekerbter Richtungspfeil 42">
            <a:extLst>
              <a:ext uri="{FF2B5EF4-FFF2-40B4-BE49-F238E27FC236}">
                <a16:creationId xmlns:a16="http://schemas.microsoft.com/office/drawing/2014/main" id="{6AD6ACE9-4CA2-450F-B40B-80BAF12B471D}"/>
              </a:ext>
            </a:extLst>
          </p:cNvPr>
          <p:cNvSpPr>
            <a:spLocks noChangeArrowheads="1"/>
          </p:cNvSpPr>
          <p:nvPr/>
        </p:nvSpPr>
        <p:spPr bwMode="auto">
          <a:xfrm rot="5400000">
            <a:off x="2413250" y="2160905"/>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8" name="Eingekerbter Richtungspfeil 45">
            <a:extLst>
              <a:ext uri="{FF2B5EF4-FFF2-40B4-BE49-F238E27FC236}">
                <a16:creationId xmlns:a16="http://schemas.microsoft.com/office/drawing/2014/main" id="{AFD349C1-168C-444C-9A96-095EB9FDCAC0}"/>
              </a:ext>
            </a:extLst>
          </p:cNvPr>
          <p:cNvSpPr>
            <a:spLocks noChangeArrowheads="1"/>
          </p:cNvSpPr>
          <p:nvPr/>
        </p:nvSpPr>
        <p:spPr bwMode="auto">
          <a:xfrm rot="5400000">
            <a:off x="2410141" y="2311638"/>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9" name="Textfeld 4">
            <a:extLst>
              <a:ext uri="{FF2B5EF4-FFF2-40B4-BE49-F238E27FC236}">
                <a16:creationId xmlns:a16="http://schemas.microsoft.com/office/drawing/2014/main" id="{A2B524B9-9B93-4FB7-9641-11773330C47C}"/>
              </a:ext>
            </a:extLst>
          </p:cNvPr>
          <p:cNvSpPr txBox="1">
            <a:spLocks noChangeArrowheads="1"/>
          </p:cNvSpPr>
          <p:nvPr/>
        </p:nvSpPr>
        <p:spPr bwMode="auto">
          <a:xfrm>
            <a:off x="2542374" y="2257879"/>
            <a:ext cx="1260514"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Geschäftsprozesse</a:t>
            </a:r>
          </a:p>
        </p:txBody>
      </p:sp>
      <p:sp>
        <p:nvSpPr>
          <p:cNvPr id="70" name="Textfeld 69">
            <a:extLst>
              <a:ext uri="{FF2B5EF4-FFF2-40B4-BE49-F238E27FC236}">
                <a16:creationId xmlns:a16="http://schemas.microsoft.com/office/drawing/2014/main" id="{1E9A3623-0B9D-4BFF-BD4D-B5F1E5BFD7D5}"/>
              </a:ext>
            </a:extLst>
          </p:cNvPr>
          <p:cNvSpPr txBox="1"/>
          <p:nvPr/>
        </p:nvSpPr>
        <p:spPr>
          <a:xfrm>
            <a:off x="2573647" y="3450551"/>
            <a:ext cx="2005856" cy="507831"/>
          </a:xfrm>
          <a:prstGeom prst="rect">
            <a:avLst/>
          </a:prstGeom>
          <a:solidFill>
            <a:schemeClr val="bg1"/>
          </a:solidFill>
          <a:ln w="9525">
            <a:solidFill>
              <a:schemeClr val="tx1"/>
            </a:solidFill>
          </a:ln>
        </p:spPr>
        <p:txBody>
          <a:bodyPr wrap="square">
            <a:spAutoFit/>
          </a:bodyPr>
          <a:lstStyle/>
          <a:p>
            <a:pPr algn="ctr">
              <a:defRPr/>
            </a:pPr>
            <a:r>
              <a:rPr lang="de-DE" sz="675" b="1" dirty="0"/>
              <a:t>Digitalisierung</a:t>
            </a:r>
          </a:p>
          <a:p>
            <a:pPr algn="ctr">
              <a:defRPr/>
            </a:pPr>
            <a:r>
              <a:rPr lang="de-DE" sz="675" dirty="0"/>
              <a:t>umsetzungsgetreue Spezifikation, </a:t>
            </a:r>
            <a:r>
              <a:rPr lang="de-DE" sz="675" dirty="0" err="1"/>
              <a:t>Datenhhaltung</a:t>
            </a:r>
            <a:r>
              <a:rPr lang="de-DE" sz="675" dirty="0"/>
              <a:t>, Datenverarbeitung, Ablauf- und Kommunikationssteuerung, IT-Plattform</a:t>
            </a:r>
          </a:p>
        </p:txBody>
      </p:sp>
      <p:pic>
        <p:nvPicPr>
          <p:cNvPr id="14" name="Grafik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8584" y="4478159"/>
            <a:ext cx="1165988" cy="598706"/>
          </a:xfrm>
          <a:prstGeom prst="rect">
            <a:avLst/>
          </a:prstGeom>
        </p:spPr>
      </p:pic>
      <p:sp>
        <p:nvSpPr>
          <p:cNvPr id="75" name="Textfeld 21"/>
          <p:cNvSpPr txBox="1">
            <a:spLocks noChangeArrowheads="1"/>
          </p:cNvSpPr>
          <p:nvPr/>
        </p:nvSpPr>
        <p:spPr bwMode="auto">
          <a:xfrm>
            <a:off x="5222564" y="4634236"/>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83173" y="4490056"/>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17861" y="4482140"/>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78498" y="449081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67831" y="480886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631834" y="546495"/>
            <a:ext cx="7729538" cy="410842"/>
          </a:xfrm>
        </p:spPr>
        <p:txBody>
          <a:bodyPr/>
          <a:lstStyle/>
          <a:p>
            <a:r>
              <a:rPr lang="de-DE" dirty="0"/>
              <a:t>Projektmanagement zum Prozessmanagement</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a:t>Workshop Cassini</a:t>
            </a:r>
            <a:endParaRPr lang="de-DE" dirty="0"/>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12</a:t>
            </a:fld>
            <a:endParaRPr lang="de-DE" dirty="0"/>
          </a:p>
        </p:txBody>
      </p:sp>
      <p:pic>
        <p:nvPicPr>
          <p:cNvPr id="73" name="Grafik 72" descr="man with a computer by yenlung">
            <a:extLst>
              <a:ext uri="{FF2B5EF4-FFF2-40B4-BE49-F238E27FC236}">
                <a16:creationId xmlns:a16="http://schemas.microsoft.com/office/drawing/2014/main" id="{698FE3AD-A3B0-41BD-A51D-8F89808D3BF6}"/>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03598" y="455515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umsplatzhalter 10">
            <a:extLst>
              <a:ext uri="{FF2B5EF4-FFF2-40B4-BE49-F238E27FC236}">
                <a16:creationId xmlns:a16="http://schemas.microsoft.com/office/drawing/2014/main" id="{ED6B9BA2-9559-4D7B-A968-68082B24C605}"/>
              </a:ext>
            </a:extLst>
          </p:cNvPr>
          <p:cNvSpPr>
            <a:spLocks noGrp="1"/>
          </p:cNvSpPr>
          <p:nvPr>
            <p:ph type="dt" sz="half" idx="10"/>
          </p:nvPr>
        </p:nvSpPr>
        <p:spPr/>
        <p:txBody>
          <a:bodyPr/>
          <a:lstStyle/>
          <a:p>
            <a:fld id="{18929E90-A073-417E-BEC8-9457F5F27915}" type="datetime1">
              <a:rPr lang="de-DE" smtClean="0"/>
              <a:t>18.02.2019</a:t>
            </a:fld>
            <a:endParaRPr lang="de-DE" dirty="0"/>
          </a:p>
        </p:txBody>
      </p:sp>
    </p:spTree>
    <p:extLst>
      <p:ext uri="{BB962C8B-B14F-4D97-AF65-F5344CB8AC3E}">
        <p14:creationId xmlns:p14="http://schemas.microsoft.com/office/powerpoint/2010/main" val="368386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183497" y="1700658"/>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817536" y="4896816"/>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179714" y="4912595"/>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616425" y="5550597"/>
            <a:ext cx="882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00" dirty="0"/>
              <a:t>Prozessmodell</a:t>
            </a:r>
          </a:p>
        </p:txBody>
      </p:sp>
      <p:grpSp>
        <p:nvGrpSpPr>
          <p:cNvPr id="13319" name="Gruppieren 9"/>
          <p:cNvGrpSpPr>
            <a:grpSpLocks/>
          </p:cNvGrpSpPr>
          <p:nvPr/>
        </p:nvGrpSpPr>
        <p:grpSpPr bwMode="auto">
          <a:xfrm>
            <a:off x="1271588" y="4133530"/>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sp>
        <p:nvSpPr>
          <p:cNvPr id="8205" name="Textfeld 10"/>
          <p:cNvSpPr txBox="1">
            <a:spLocks noChangeArrowheads="1"/>
          </p:cNvSpPr>
          <p:nvPr/>
        </p:nvSpPr>
        <p:spPr bwMode="auto">
          <a:xfrm>
            <a:off x="4686743" y="1904805"/>
            <a:ext cx="2566446" cy="2494529"/>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marL="0" indent="0">
              <a:lnSpc>
                <a:spcPct val="150000"/>
              </a:lnSpc>
              <a:spcBef>
                <a:spcPct val="0"/>
              </a:spcBef>
              <a:buClrTx/>
              <a:buNone/>
              <a:defRPr/>
            </a:pPr>
            <a:r>
              <a:rPr lang="de-DE" altLang="de-DE" sz="825" b="1" dirty="0"/>
              <a:t>Bestandteile einer Prozessbeschreibung</a:t>
            </a:r>
          </a:p>
          <a:p>
            <a:pPr lvl="0"/>
            <a:r>
              <a:rPr lang="de-DE" sz="750" b="1" dirty="0"/>
              <a:t>Prozessstrategie:</a:t>
            </a:r>
            <a:r>
              <a:rPr lang="de-DE" sz="750" dirty="0"/>
              <a:t> Ein Prozess hat</a:t>
            </a:r>
          </a:p>
          <a:p>
            <a:pPr marL="357188" lvl="1" indent="-222647">
              <a:tabLst>
                <a:tab pos="270272" algn="l"/>
              </a:tabLst>
            </a:pPr>
            <a:r>
              <a:rPr lang="de-DE" sz="675" dirty="0"/>
              <a:t>einen definierten Anfang (Startereignis) und Input,</a:t>
            </a:r>
          </a:p>
          <a:p>
            <a:pPr marL="357188" lvl="1" indent="-222647">
              <a:tabLst>
                <a:tab pos="270272" algn="l"/>
              </a:tabLst>
            </a:pPr>
            <a:r>
              <a:rPr lang="de-DE" sz="675" dirty="0"/>
              <a:t>weißt ein definiertes Ende und Ergebnis auf,</a:t>
            </a:r>
          </a:p>
          <a:p>
            <a:pPr marL="357188" lvl="1" indent="-222647">
              <a:tabLst>
                <a:tab pos="270272" algn="l"/>
              </a:tabLst>
            </a:pPr>
            <a:r>
              <a:rPr lang="de-DE" sz="675" dirty="0"/>
              <a:t>das zur Befriedigung eines Kundenbedürfnisses (und damit zur Wertschöpfung) beiträgt </a:t>
            </a:r>
          </a:p>
          <a:p>
            <a:pPr lvl="0"/>
            <a:r>
              <a:rPr lang="de-DE" sz="750" b="1" dirty="0"/>
              <a:t>Prozesslogik:</a:t>
            </a:r>
            <a:r>
              <a:rPr lang="de-DE" sz="750" dirty="0"/>
              <a:t> Ein Prozess ist</a:t>
            </a:r>
          </a:p>
          <a:p>
            <a:pPr marL="357188" lvl="1" indent="-222647">
              <a:tabLst>
                <a:tab pos="270272" algn="l"/>
              </a:tabLst>
            </a:pPr>
            <a:r>
              <a:rPr lang="de-DE" sz="675" dirty="0"/>
              <a:t>die Summe von miteinander verknüpften Aktivitäten (Aufgaben), </a:t>
            </a:r>
          </a:p>
          <a:p>
            <a:pPr marL="357188" lvl="1" indent="-222647">
              <a:tabLst>
                <a:tab pos="270272" algn="l"/>
              </a:tabLst>
            </a:pPr>
            <a:r>
              <a:rPr lang="de-DE" sz="675" dirty="0"/>
              <a:t>die nach dem Startereignis von Handelnden </a:t>
            </a:r>
          </a:p>
          <a:p>
            <a:pPr marL="357188" lvl="1" indent="-222647">
              <a:tabLst>
                <a:tab pos="270272" algn="l"/>
              </a:tabLst>
            </a:pPr>
            <a:r>
              <a:rPr lang="de-DE" sz="675" dirty="0"/>
              <a:t>in sachlogischer und zeitlicher Reihenfolge </a:t>
            </a:r>
          </a:p>
          <a:p>
            <a:pPr marL="357188" lvl="1" indent="-222647">
              <a:tabLst>
                <a:tab pos="270272" algn="l"/>
              </a:tabLst>
            </a:pPr>
            <a:r>
              <a:rPr lang="de-DE" sz="675" dirty="0"/>
              <a:t>zur Bearbeitung eines Geschäftsobjekts ausgeführt werden um</a:t>
            </a:r>
          </a:p>
          <a:p>
            <a:pPr marL="357188" lvl="1" indent="-222647">
              <a:tabLst>
                <a:tab pos="270272" algn="l"/>
              </a:tabLst>
            </a:pPr>
            <a:r>
              <a:rPr lang="de-DE" sz="675" dirty="0"/>
              <a:t>das gewünschte Ergebnis zu erzeugen. </a:t>
            </a:r>
          </a:p>
          <a:p>
            <a:pPr lvl="0"/>
            <a:r>
              <a:rPr lang="de-DE" sz="750" b="1" dirty="0"/>
              <a:t>Prozessrealisierung:</a:t>
            </a:r>
            <a:r>
              <a:rPr lang="de-DE" sz="750" dirty="0"/>
              <a:t> Ein Prozess wird realisiert</a:t>
            </a:r>
          </a:p>
          <a:p>
            <a:pPr marL="357188" lvl="1" indent="-222647">
              <a:tabLst>
                <a:tab pos="270272" algn="l"/>
              </a:tabLst>
            </a:pPr>
            <a:r>
              <a:rPr lang="de-DE" sz="675" dirty="0"/>
              <a:t>mit Menschen und/oder Maschinen, die Aufgaben der jeweiligen Handelnden übernehmen, und diese</a:t>
            </a:r>
          </a:p>
          <a:p>
            <a:pPr marL="357188" lvl="1" indent="-222647">
              <a:tabLst>
                <a:tab pos="270272" algn="l"/>
              </a:tabLst>
            </a:pPr>
            <a:r>
              <a:rPr lang="de-DE" sz="675" dirty="0"/>
              <a:t>mit Hilfsmitteln (Sachmittel, Information, Anwendungsprogramme etc.) ausführen.</a:t>
            </a:r>
          </a:p>
          <a:p>
            <a:pPr marL="0" indent="0">
              <a:lnSpc>
                <a:spcPct val="150000"/>
              </a:lnSpc>
              <a:spcBef>
                <a:spcPct val="0"/>
              </a:spcBef>
              <a:buClrTx/>
              <a:buNone/>
              <a:defRPr/>
            </a:pPr>
            <a:endParaRPr lang="de-DE" altLang="de-DE" sz="150" b="1" dirty="0"/>
          </a:p>
        </p:txBody>
      </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382" y="2349428"/>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616" y="3321717"/>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280112" y="3648680"/>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01152" y="2888690"/>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pic>
        <p:nvPicPr>
          <p:cNvPr id="13335" name="Grafik 2" descr="... der Aufbau einer vereinfachten, klassischen funktionalen Organisation"/>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2472" y="4952599"/>
            <a:ext cx="942614" cy="546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6" name="Freihandform: Form 3"/>
          <p:cNvSpPr>
            <a:spLocks/>
          </p:cNvSpPr>
          <p:nvPr/>
        </p:nvSpPr>
        <p:spPr bwMode="auto">
          <a:xfrm>
            <a:off x="5599823" y="5140184"/>
            <a:ext cx="868955" cy="183299"/>
          </a:xfrm>
          <a:custGeom>
            <a:avLst/>
            <a:gdLst>
              <a:gd name="T0" fmla="*/ 0 w 1685925"/>
              <a:gd name="T1" fmla="*/ 288081 h 292894"/>
              <a:gd name="T2" fmla="*/ 0 w 1685925"/>
              <a:gd name="T3" fmla="*/ 7201 h 292894"/>
              <a:gd name="T4" fmla="*/ 194904 w 1685925"/>
              <a:gd name="T5" fmla="*/ 0 h 292894"/>
              <a:gd name="T6" fmla="*/ 236941 w 1685925"/>
              <a:gd name="T7" fmla="*/ 158443 h 292894"/>
              <a:gd name="T8" fmla="*/ 382164 w 1685925"/>
              <a:gd name="T9" fmla="*/ 165646 h 292894"/>
              <a:gd name="T10" fmla="*/ 745219 w 1685925"/>
              <a:gd name="T11" fmla="*/ 21605 h 292894"/>
              <a:gd name="T12" fmla="*/ 901906 w 1685925"/>
              <a:gd name="T13" fmla="*/ 28808 h 292894"/>
              <a:gd name="T14" fmla="*/ 894263 w 1685925"/>
              <a:gd name="T15" fmla="*/ 288081 h 292894"/>
              <a:gd name="T16" fmla="*/ 87898 w 1685925"/>
              <a:gd name="T17" fmla="*/ 295282 h 2928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85925" h="292894">
                <a:moveTo>
                  <a:pt x="0" y="285750"/>
                </a:moveTo>
                <a:lnTo>
                  <a:pt x="0" y="7144"/>
                </a:lnTo>
                <a:lnTo>
                  <a:pt x="364331" y="0"/>
                </a:lnTo>
                <a:lnTo>
                  <a:pt x="442912" y="157162"/>
                </a:lnTo>
                <a:lnTo>
                  <a:pt x="714375" y="164306"/>
                </a:lnTo>
                <a:lnTo>
                  <a:pt x="1393031" y="21431"/>
                </a:lnTo>
                <a:lnTo>
                  <a:pt x="1685925" y="28575"/>
                </a:lnTo>
                <a:lnTo>
                  <a:pt x="1671637" y="285750"/>
                </a:lnTo>
                <a:lnTo>
                  <a:pt x="164306" y="292894"/>
                </a:lnTo>
              </a:path>
            </a:pathLst>
          </a:custGeom>
          <a:noFill/>
          <a:ln w="9525" cap="flat" cmpd="sng" algn="ctr">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pPr>
              <a:defRPr/>
            </a:pPr>
            <a:endParaRPr lang="de-DE" sz="1200"/>
          </a:p>
        </p:txBody>
      </p:sp>
      <p:sp>
        <p:nvSpPr>
          <p:cNvPr id="8218" name="Textfeld 5"/>
          <p:cNvSpPr txBox="1">
            <a:spLocks noChangeArrowheads="1"/>
          </p:cNvSpPr>
          <p:nvPr/>
        </p:nvSpPr>
        <p:spPr bwMode="auto">
          <a:xfrm>
            <a:off x="5471121" y="5536751"/>
            <a:ext cx="107976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675" dirty="0"/>
              <a:t>Organisatorische und </a:t>
            </a:r>
          </a:p>
          <a:p>
            <a:pPr>
              <a:spcBef>
                <a:spcPct val="0"/>
              </a:spcBef>
              <a:buClrTx/>
              <a:buFontTx/>
              <a:buNone/>
              <a:defRPr/>
            </a:pPr>
            <a:r>
              <a:rPr lang="de-DE" altLang="de-DE" sz="675" dirty="0"/>
              <a:t>techn. Implementierung</a:t>
            </a:r>
          </a:p>
        </p:txBody>
      </p:sp>
      <p:grpSp>
        <p:nvGrpSpPr>
          <p:cNvPr id="4" name="Gruppieren 3"/>
          <p:cNvGrpSpPr>
            <a:grpSpLocks noChangeAspect="1"/>
          </p:cNvGrpSpPr>
          <p:nvPr/>
        </p:nvGrpSpPr>
        <p:grpSpPr>
          <a:xfrm>
            <a:off x="4135769" y="4318788"/>
            <a:ext cx="350305" cy="316005"/>
            <a:chOff x="10705125" y="2671025"/>
            <a:chExt cx="669155" cy="551689"/>
          </a:xfrm>
        </p:grpSpPr>
        <p:sp>
          <p:nvSpPr>
            <p:cNvPr id="52" name="Smiley 51"/>
            <p:cNvSpPr/>
            <p:nvPr/>
          </p:nvSpPr>
          <p:spPr bwMode="auto">
            <a:xfrm>
              <a:off x="10705125" y="2827543"/>
              <a:ext cx="204571" cy="215407"/>
            </a:xfrm>
            <a:prstGeom prst="smileyFac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3" name="Smiley 52"/>
            <p:cNvSpPr/>
            <p:nvPr/>
          </p:nvSpPr>
          <p:spPr bwMode="auto">
            <a:xfrm>
              <a:off x="10936463" y="2671025"/>
              <a:ext cx="204570" cy="215406"/>
            </a:xfrm>
            <a:prstGeom prst="smileyFace">
              <a:avLst/>
            </a:prstGeom>
            <a:solidFill>
              <a:srgbClr val="92D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4" name="Smiley 53"/>
            <p:cNvSpPr/>
            <p:nvPr/>
          </p:nvSpPr>
          <p:spPr bwMode="auto">
            <a:xfrm>
              <a:off x="10934549" y="3008857"/>
              <a:ext cx="204571" cy="213857"/>
            </a:xfrm>
            <a:prstGeom prst="smileyFac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5" name="Smiley 54"/>
            <p:cNvSpPr/>
            <p:nvPr/>
          </p:nvSpPr>
          <p:spPr bwMode="auto">
            <a:xfrm>
              <a:off x="11169710" y="2827543"/>
              <a:ext cx="204570" cy="215407"/>
            </a:xfrm>
            <a:prstGeom prst="smileyFace">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grpSp>
      <p:pic>
        <p:nvPicPr>
          <p:cNvPr id="13349" name="Grafik 3" descr="Datei:Ecss-project-phases.png – Wikipedia"/>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38369" y="5268635"/>
            <a:ext cx="1488113" cy="53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feil: nach unten 1">
            <a:extLst>
              <a:ext uri="{FF2B5EF4-FFF2-40B4-BE49-F238E27FC236}">
                <a16:creationId xmlns:a16="http://schemas.microsoft.com/office/drawing/2014/main" id="{91F676C5-8238-4570-8B1C-EF92D1F6A671}"/>
              </a:ext>
            </a:extLst>
          </p:cNvPr>
          <p:cNvSpPr/>
          <p:nvPr/>
        </p:nvSpPr>
        <p:spPr>
          <a:xfrm>
            <a:off x="2285904" y="2391575"/>
            <a:ext cx="291862" cy="26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de-DE" sz="900" dirty="0"/>
              <a:t>Key &amp; </a:t>
            </a:r>
            <a:r>
              <a:rPr lang="de-DE" sz="900" dirty="0" err="1"/>
              <a:t>Process</a:t>
            </a:r>
            <a:r>
              <a:rPr lang="de-DE" sz="900" dirty="0"/>
              <a:t> Performance </a:t>
            </a:r>
            <a:r>
              <a:rPr lang="de-DE" sz="900" dirty="0" err="1"/>
              <a:t>Indicators</a:t>
            </a:r>
            <a:endParaRPr lang="de-DE" sz="900" dirty="0"/>
          </a:p>
        </p:txBody>
      </p:sp>
      <p:pic>
        <p:nvPicPr>
          <p:cNvPr id="62" name="Grafik 61">
            <a:extLst>
              <a:ext uri="{FF2B5EF4-FFF2-40B4-BE49-F238E27FC236}">
                <a16:creationId xmlns:a16="http://schemas.microsoft.com/office/drawing/2014/main" id="{60CAED16-E935-4E00-A21E-C071297454B5}"/>
              </a:ext>
            </a:extLst>
          </p:cNvPr>
          <p:cNvPicPr/>
          <p:nvPr/>
        </p:nvPicPr>
        <p:blipFill rotWithShape="1">
          <a:blip r:embed="rId6" cstate="print">
            <a:extLst>
              <a:ext uri="{28A0092B-C50C-407E-A947-70E740481C1C}">
                <a14:useLocalDpi xmlns:a14="http://schemas.microsoft.com/office/drawing/2010/main" val="0"/>
              </a:ext>
            </a:extLst>
          </a:blip>
          <a:srcRect l="-1474" t="15606" r="55413" b="-5104"/>
          <a:stretch/>
        </p:blipFill>
        <p:spPr bwMode="auto">
          <a:xfrm>
            <a:off x="2733244" y="3794733"/>
            <a:ext cx="1465721" cy="622757"/>
          </a:xfrm>
          <a:prstGeom prst="rect">
            <a:avLst/>
          </a:prstGeom>
          <a:noFill/>
        </p:spPr>
      </p:pic>
      <p:sp>
        <p:nvSpPr>
          <p:cNvPr id="10" name="Textfeld 9">
            <a:extLst>
              <a:ext uri="{FF2B5EF4-FFF2-40B4-BE49-F238E27FC236}">
                <a16:creationId xmlns:a16="http://schemas.microsoft.com/office/drawing/2014/main" id="{07655CDD-59B7-4C0C-A55C-67BD8754E852}"/>
              </a:ext>
            </a:extLst>
          </p:cNvPr>
          <p:cNvSpPr txBox="1"/>
          <p:nvPr/>
        </p:nvSpPr>
        <p:spPr>
          <a:xfrm>
            <a:off x="4115361" y="3859619"/>
            <a:ext cx="594462" cy="334835"/>
          </a:xfrm>
          <a:prstGeom prst="rect">
            <a:avLst/>
          </a:prstGeom>
          <a:noFill/>
        </p:spPr>
        <p:txBody>
          <a:bodyPr wrap="square" rtlCol="0">
            <a:spAutoFit/>
          </a:bodyPr>
          <a:lstStyle/>
          <a:p>
            <a:r>
              <a:rPr lang="de-DE" sz="788" dirty="0"/>
              <a:t>Design</a:t>
            </a:r>
          </a:p>
          <a:p>
            <a:r>
              <a:rPr lang="de-DE" sz="788" dirty="0" err="1"/>
              <a:t>Thinking</a:t>
            </a:r>
            <a:endParaRPr lang="de-DE" sz="788" dirty="0"/>
          </a:p>
        </p:txBody>
      </p:sp>
      <p:sp>
        <p:nvSpPr>
          <p:cNvPr id="66" name="Textfeld 65">
            <a:extLst>
              <a:ext uri="{FF2B5EF4-FFF2-40B4-BE49-F238E27FC236}">
                <a16:creationId xmlns:a16="http://schemas.microsoft.com/office/drawing/2014/main" id="{80BE65BB-EDA6-486C-9170-609FBA7ACDD5}"/>
              </a:ext>
            </a:extLst>
          </p:cNvPr>
          <p:cNvSpPr txBox="1"/>
          <p:nvPr/>
        </p:nvSpPr>
        <p:spPr>
          <a:xfrm>
            <a:off x="3999237" y="4616378"/>
            <a:ext cx="654300" cy="334835"/>
          </a:xfrm>
          <a:prstGeom prst="rect">
            <a:avLst/>
          </a:prstGeom>
          <a:noFill/>
        </p:spPr>
        <p:txBody>
          <a:bodyPr wrap="square" rtlCol="0">
            <a:spAutoFit/>
          </a:bodyPr>
          <a:lstStyle/>
          <a:p>
            <a:r>
              <a:rPr lang="de-DE" sz="788" dirty="0"/>
              <a:t>Aktivitäts-</a:t>
            </a:r>
          </a:p>
          <a:p>
            <a:r>
              <a:rPr lang="de-DE" sz="788" dirty="0" err="1"/>
              <a:t>bündel</a:t>
            </a:r>
            <a:endParaRPr lang="de-DE" sz="788" dirty="0"/>
          </a:p>
        </p:txBody>
      </p:sp>
      <p:sp>
        <p:nvSpPr>
          <p:cNvPr id="67" name="Textfeld 66">
            <a:extLst>
              <a:ext uri="{FF2B5EF4-FFF2-40B4-BE49-F238E27FC236}">
                <a16:creationId xmlns:a16="http://schemas.microsoft.com/office/drawing/2014/main" id="{47151162-3DBD-40B4-BDE5-98555372B9B1}"/>
              </a:ext>
            </a:extLst>
          </p:cNvPr>
          <p:cNvSpPr txBox="1"/>
          <p:nvPr/>
        </p:nvSpPr>
        <p:spPr>
          <a:xfrm>
            <a:off x="3702685" y="4352686"/>
            <a:ext cx="487365" cy="213585"/>
          </a:xfrm>
          <a:prstGeom prst="rect">
            <a:avLst/>
          </a:prstGeom>
          <a:noFill/>
        </p:spPr>
        <p:txBody>
          <a:bodyPr wrap="square" rtlCol="0">
            <a:spAutoFit/>
          </a:bodyPr>
          <a:lstStyle/>
          <a:p>
            <a:r>
              <a:rPr lang="de-DE" sz="788" dirty="0"/>
              <a:t>Team</a:t>
            </a:r>
          </a:p>
        </p:txBody>
      </p:sp>
      <p:sp>
        <p:nvSpPr>
          <p:cNvPr id="5" name="Textfeld 4">
            <a:extLst>
              <a:ext uri="{FF2B5EF4-FFF2-40B4-BE49-F238E27FC236}">
                <a16:creationId xmlns:a16="http://schemas.microsoft.com/office/drawing/2014/main" id="{90328037-F4D3-4E25-8DDB-DD08E1430A5F}"/>
              </a:ext>
            </a:extLst>
          </p:cNvPr>
          <p:cNvSpPr txBox="1"/>
          <p:nvPr/>
        </p:nvSpPr>
        <p:spPr>
          <a:xfrm>
            <a:off x="2179715" y="5416548"/>
            <a:ext cx="622016" cy="219291"/>
          </a:xfrm>
          <a:prstGeom prst="rect">
            <a:avLst/>
          </a:prstGeom>
          <a:noFill/>
        </p:spPr>
        <p:txBody>
          <a:bodyPr wrap="square" rtlCol="0">
            <a:spAutoFit/>
          </a:bodyPr>
          <a:lstStyle/>
          <a:p>
            <a:r>
              <a:rPr lang="de-DE" sz="825" dirty="0"/>
              <a:t>Planung</a:t>
            </a:r>
          </a:p>
        </p:txBody>
      </p:sp>
      <p:sp>
        <p:nvSpPr>
          <p:cNvPr id="6" name="Textfeld 5">
            <a:extLst>
              <a:ext uri="{FF2B5EF4-FFF2-40B4-BE49-F238E27FC236}">
                <a16:creationId xmlns:a16="http://schemas.microsoft.com/office/drawing/2014/main" id="{BAB048B2-3B5A-488A-87E9-3B9422ED813B}"/>
              </a:ext>
            </a:extLst>
          </p:cNvPr>
          <p:cNvSpPr txBox="1"/>
          <p:nvPr/>
        </p:nvSpPr>
        <p:spPr>
          <a:xfrm rot="16200000">
            <a:off x="2124976" y="4206676"/>
            <a:ext cx="1153246" cy="219291"/>
          </a:xfrm>
          <a:prstGeom prst="rect">
            <a:avLst/>
          </a:prstGeom>
          <a:noFill/>
        </p:spPr>
        <p:txBody>
          <a:bodyPr wrap="square" rtlCol="0">
            <a:spAutoFit/>
          </a:bodyPr>
          <a:lstStyle/>
          <a:p>
            <a:r>
              <a:rPr lang="de-DE" sz="825" dirty="0"/>
              <a:t>Vorgehensstruktur</a:t>
            </a:r>
          </a:p>
        </p:txBody>
      </p:sp>
      <p:sp>
        <p:nvSpPr>
          <p:cNvPr id="58" name="Textfeld 3">
            <a:extLst>
              <a:ext uri="{FF2B5EF4-FFF2-40B4-BE49-F238E27FC236}">
                <a16:creationId xmlns:a16="http://schemas.microsoft.com/office/drawing/2014/main" id="{7FB30D30-25A7-4E36-A8AC-CC383D484C11}"/>
              </a:ext>
            </a:extLst>
          </p:cNvPr>
          <p:cNvSpPr txBox="1">
            <a:spLocks noChangeArrowheads="1"/>
          </p:cNvSpPr>
          <p:nvPr/>
        </p:nvSpPr>
        <p:spPr bwMode="auto">
          <a:xfrm>
            <a:off x="2547023" y="1859308"/>
            <a:ext cx="1747766"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Geschäftsmodell und -strategie</a:t>
            </a:r>
          </a:p>
        </p:txBody>
      </p:sp>
      <p:sp>
        <p:nvSpPr>
          <p:cNvPr id="59" name="Textfeld 4">
            <a:extLst>
              <a:ext uri="{FF2B5EF4-FFF2-40B4-BE49-F238E27FC236}">
                <a16:creationId xmlns:a16="http://schemas.microsoft.com/office/drawing/2014/main" id="{4AF22214-FBB7-4F6C-878B-C207E4FE077E}"/>
              </a:ext>
            </a:extLst>
          </p:cNvPr>
          <p:cNvSpPr txBox="1">
            <a:spLocks noChangeArrowheads="1"/>
          </p:cNvSpPr>
          <p:nvPr/>
        </p:nvSpPr>
        <p:spPr bwMode="auto">
          <a:xfrm>
            <a:off x="2547023" y="2012307"/>
            <a:ext cx="170885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Unternehmensarchitektur</a:t>
            </a:r>
          </a:p>
        </p:txBody>
      </p:sp>
      <p:sp>
        <p:nvSpPr>
          <p:cNvPr id="60" name="Textfeld 59">
            <a:extLst>
              <a:ext uri="{FF2B5EF4-FFF2-40B4-BE49-F238E27FC236}">
                <a16:creationId xmlns:a16="http://schemas.microsoft.com/office/drawing/2014/main" id="{3D498BDB-B9B5-4392-BCAF-50B0B2EC9690}"/>
              </a:ext>
            </a:extLst>
          </p:cNvPr>
          <p:cNvSpPr txBox="1"/>
          <p:nvPr/>
        </p:nvSpPr>
        <p:spPr>
          <a:xfrm>
            <a:off x="2587507" y="2347599"/>
            <a:ext cx="1968492" cy="507831"/>
          </a:xfrm>
          <a:prstGeom prst="rect">
            <a:avLst/>
          </a:prstGeom>
          <a:solidFill>
            <a:schemeClr val="bg1"/>
          </a:solidFill>
          <a:ln w="9525">
            <a:solidFill>
              <a:schemeClr val="tx1"/>
            </a:solidFill>
          </a:ln>
        </p:spPr>
        <p:txBody>
          <a:bodyPr wrap="square">
            <a:spAutoFit/>
          </a:bodyPr>
          <a:lstStyle/>
          <a:p>
            <a:pPr algn="ctr">
              <a:defRPr/>
            </a:pPr>
            <a:r>
              <a:rPr lang="de-DE" sz="675" b="1" dirty="0"/>
              <a:t>Unterstützungskonzepte:</a:t>
            </a:r>
          </a:p>
          <a:p>
            <a:pPr algn="ctr">
              <a:defRPr/>
            </a:pPr>
            <a:r>
              <a:rPr lang="de-DE" sz="675" dirty="0"/>
              <a:t>Total Quality Management, Plan-Do-Check-Act, ISO 9001, EFQM, ITIL, TOGAF, </a:t>
            </a:r>
            <a:r>
              <a:rPr lang="de-DE" sz="675" dirty="0" err="1"/>
              <a:t>ArchiMate</a:t>
            </a:r>
            <a:endParaRPr lang="de-DE" sz="675" dirty="0"/>
          </a:p>
        </p:txBody>
      </p:sp>
      <p:sp>
        <p:nvSpPr>
          <p:cNvPr id="61" name="Textfeld 60">
            <a:extLst>
              <a:ext uri="{FF2B5EF4-FFF2-40B4-BE49-F238E27FC236}">
                <a16:creationId xmlns:a16="http://schemas.microsoft.com/office/drawing/2014/main" id="{73AF2240-04FF-4038-820E-07D5CC286E3D}"/>
              </a:ext>
            </a:extLst>
          </p:cNvPr>
          <p:cNvSpPr txBox="1"/>
          <p:nvPr/>
        </p:nvSpPr>
        <p:spPr>
          <a:xfrm>
            <a:off x="2577864" y="2895327"/>
            <a:ext cx="1987778" cy="403957"/>
          </a:xfrm>
          <a:prstGeom prst="rect">
            <a:avLst/>
          </a:prstGeom>
          <a:solidFill>
            <a:schemeClr val="bg1"/>
          </a:solidFill>
          <a:ln w="9525">
            <a:solidFill>
              <a:schemeClr val="tx1"/>
            </a:solidFill>
          </a:ln>
        </p:spPr>
        <p:txBody>
          <a:bodyPr wrap="square">
            <a:spAutoFit/>
          </a:bodyPr>
          <a:lstStyle>
            <a:defPPr>
              <a:defRPr lang="de-DE"/>
            </a:defPPr>
            <a:lvl1pPr algn="ctr">
              <a:defRPr sz="969" b="1"/>
            </a:lvl1pPr>
          </a:lstStyle>
          <a:p>
            <a:r>
              <a:rPr lang="de-DE" sz="675" dirty="0"/>
              <a:t>Beschreibungssprachen:</a:t>
            </a:r>
          </a:p>
          <a:p>
            <a:r>
              <a:rPr lang="de-DE" sz="675" b="0" dirty="0"/>
              <a:t>Sprachgrammatik, Flussdiagramme, EPK, eEPK, BPMN, S-BPM, …</a:t>
            </a:r>
          </a:p>
        </p:txBody>
      </p:sp>
      <p:sp>
        <p:nvSpPr>
          <p:cNvPr id="64" name="Eingekerbter Richtungspfeil 3">
            <a:extLst>
              <a:ext uri="{FF2B5EF4-FFF2-40B4-BE49-F238E27FC236}">
                <a16:creationId xmlns:a16="http://schemas.microsoft.com/office/drawing/2014/main" id="{841794A2-DBDD-415D-8BC1-47B4F6A4DAFF}"/>
              </a:ext>
            </a:extLst>
          </p:cNvPr>
          <p:cNvSpPr>
            <a:spLocks noChangeArrowheads="1"/>
          </p:cNvSpPr>
          <p:nvPr/>
        </p:nvSpPr>
        <p:spPr bwMode="auto">
          <a:xfrm rot="5400000">
            <a:off x="2413250" y="1903945"/>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5" name="Eingekerbter Richtungspfeil 42">
            <a:extLst>
              <a:ext uri="{FF2B5EF4-FFF2-40B4-BE49-F238E27FC236}">
                <a16:creationId xmlns:a16="http://schemas.microsoft.com/office/drawing/2014/main" id="{6AD6ACE9-4CA2-450F-B40B-80BAF12B471D}"/>
              </a:ext>
            </a:extLst>
          </p:cNvPr>
          <p:cNvSpPr>
            <a:spLocks noChangeArrowheads="1"/>
          </p:cNvSpPr>
          <p:nvPr/>
        </p:nvSpPr>
        <p:spPr bwMode="auto">
          <a:xfrm rot="5400000">
            <a:off x="2413250" y="2063470"/>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8" name="Eingekerbter Richtungspfeil 45">
            <a:extLst>
              <a:ext uri="{FF2B5EF4-FFF2-40B4-BE49-F238E27FC236}">
                <a16:creationId xmlns:a16="http://schemas.microsoft.com/office/drawing/2014/main" id="{AFD349C1-168C-444C-9A96-095EB9FDCAC0}"/>
              </a:ext>
            </a:extLst>
          </p:cNvPr>
          <p:cNvSpPr>
            <a:spLocks noChangeArrowheads="1"/>
          </p:cNvSpPr>
          <p:nvPr/>
        </p:nvSpPr>
        <p:spPr bwMode="auto">
          <a:xfrm rot="5400000">
            <a:off x="2410141" y="2214203"/>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9" name="Textfeld 4">
            <a:extLst>
              <a:ext uri="{FF2B5EF4-FFF2-40B4-BE49-F238E27FC236}">
                <a16:creationId xmlns:a16="http://schemas.microsoft.com/office/drawing/2014/main" id="{A2B524B9-9B93-4FB7-9641-11773330C47C}"/>
              </a:ext>
            </a:extLst>
          </p:cNvPr>
          <p:cNvSpPr txBox="1">
            <a:spLocks noChangeArrowheads="1"/>
          </p:cNvSpPr>
          <p:nvPr/>
        </p:nvSpPr>
        <p:spPr bwMode="auto">
          <a:xfrm>
            <a:off x="2542374" y="2160444"/>
            <a:ext cx="1260514"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Geschäftsprozesse</a:t>
            </a:r>
          </a:p>
        </p:txBody>
      </p:sp>
      <p:sp>
        <p:nvSpPr>
          <p:cNvPr id="70" name="Textfeld 69">
            <a:extLst>
              <a:ext uri="{FF2B5EF4-FFF2-40B4-BE49-F238E27FC236}">
                <a16:creationId xmlns:a16="http://schemas.microsoft.com/office/drawing/2014/main" id="{1E9A3623-0B9D-4BFF-BD4D-B5F1E5BFD7D5}"/>
              </a:ext>
            </a:extLst>
          </p:cNvPr>
          <p:cNvSpPr txBox="1"/>
          <p:nvPr/>
        </p:nvSpPr>
        <p:spPr>
          <a:xfrm>
            <a:off x="2573647" y="3330631"/>
            <a:ext cx="2005856" cy="507831"/>
          </a:xfrm>
          <a:prstGeom prst="rect">
            <a:avLst/>
          </a:prstGeom>
          <a:solidFill>
            <a:schemeClr val="bg1"/>
          </a:solidFill>
          <a:ln w="9525">
            <a:solidFill>
              <a:schemeClr val="tx1"/>
            </a:solidFill>
          </a:ln>
        </p:spPr>
        <p:txBody>
          <a:bodyPr wrap="square">
            <a:spAutoFit/>
          </a:bodyPr>
          <a:lstStyle/>
          <a:p>
            <a:pPr algn="ctr">
              <a:defRPr/>
            </a:pPr>
            <a:r>
              <a:rPr lang="de-DE" sz="675" b="1" dirty="0"/>
              <a:t>Digitalisierung</a:t>
            </a:r>
          </a:p>
          <a:p>
            <a:pPr algn="ctr">
              <a:defRPr/>
            </a:pPr>
            <a:r>
              <a:rPr lang="de-DE" sz="675" dirty="0"/>
              <a:t>umsetzungsgetreue Spezifikation, </a:t>
            </a:r>
            <a:r>
              <a:rPr lang="de-DE" sz="675" dirty="0" err="1"/>
              <a:t>Datenhhaltung</a:t>
            </a:r>
            <a:r>
              <a:rPr lang="de-DE" sz="675" dirty="0"/>
              <a:t>, Datenverarbeitung, Ablauf- und Kommunikationssteuerung, IT-Plattform</a:t>
            </a:r>
          </a:p>
        </p:txBody>
      </p:sp>
      <p:pic>
        <p:nvPicPr>
          <p:cNvPr id="14" name="Grafik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68584" y="4388219"/>
            <a:ext cx="1165988" cy="598706"/>
          </a:xfrm>
          <a:prstGeom prst="rect">
            <a:avLst/>
          </a:prstGeom>
        </p:spPr>
      </p:pic>
      <p:sp>
        <p:nvSpPr>
          <p:cNvPr id="75" name="Textfeld 21"/>
          <p:cNvSpPr txBox="1">
            <a:spLocks noChangeArrowheads="1"/>
          </p:cNvSpPr>
          <p:nvPr/>
        </p:nvSpPr>
        <p:spPr bwMode="auto">
          <a:xfrm>
            <a:off x="5222564" y="4536801"/>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83173" y="443548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17861" y="4405037"/>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78498" y="438898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Grafik 78"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95482" y="4686819"/>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67831" y="4711430"/>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491537" y="570791"/>
            <a:ext cx="5786961" cy="410842"/>
          </a:xfrm>
        </p:spPr>
        <p:txBody>
          <a:bodyPr/>
          <a:lstStyle/>
          <a:p>
            <a:r>
              <a:rPr lang="de-DE" dirty="0"/>
              <a:t>Organisatorische und technische Implementierung</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dirty="0"/>
              <a:t>SS 2019</a:t>
            </a:r>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13</a:t>
            </a:fld>
            <a:endParaRPr lang="de-DE" dirty="0"/>
          </a:p>
        </p:txBody>
      </p:sp>
      <p:sp>
        <p:nvSpPr>
          <p:cNvPr id="11" name="Datumsplatzhalter 10">
            <a:extLst>
              <a:ext uri="{FF2B5EF4-FFF2-40B4-BE49-F238E27FC236}">
                <a16:creationId xmlns:a16="http://schemas.microsoft.com/office/drawing/2014/main" id="{EE77FD76-66DB-4A2B-B6E7-959FD046FCE3}"/>
              </a:ext>
            </a:extLst>
          </p:cNvPr>
          <p:cNvSpPr>
            <a:spLocks noGrp="1"/>
          </p:cNvSpPr>
          <p:nvPr>
            <p:ph type="dt" sz="half" idx="10"/>
          </p:nvPr>
        </p:nvSpPr>
        <p:spPr/>
        <p:txBody>
          <a:bodyPr/>
          <a:lstStyle/>
          <a:p>
            <a:fld id="{7D1FB4E1-9C27-4F1C-8F59-134D09EF441A}" type="datetime1">
              <a:rPr lang="de-DE" smtClean="0"/>
              <a:t>18.02.2019</a:t>
            </a:fld>
            <a:endParaRPr lang="de-DE" dirty="0"/>
          </a:p>
        </p:txBody>
      </p:sp>
    </p:spTree>
    <p:extLst>
      <p:ext uri="{BB962C8B-B14F-4D97-AF65-F5344CB8AC3E}">
        <p14:creationId xmlns:p14="http://schemas.microsoft.com/office/powerpoint/2010/main" val="3468651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183497" y="1700658"/>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817536" y="4896816"/>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179714" y="4912595"/>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616425" y="5550597"/>
            <a:ext cx="882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00" dirty="0"/>
              <a:t>Prozessmodell</a:t>
            </a:r>
          </a:p>
        </p:txBody>
      </p:sp>
      <p:grpSp>
        <p:nvGrpSpPr>
          <p:cNvPr id="13319" name="Gruppieren 9"/>
          <p:cNvGrpSpPr>
            <a:grpSpLocks/>
          </p:cNvGrpSpPr>
          <p:nvPr/>
        </p:nvGrpSpPr>
        <p:grpSpPr bwMode="auto">
          <a:xfrm>
            <a:off x="1271588" y="4133530"/>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sp>
        <p:nvSpPr>
          <p:cNvPr id="8205" name="Textfeld 10"/>
          <p:cNvSpPr txBox="1">
            <a:spLocks noChangeArrowheads="1"/>
          </p:cNvSpPr>
          <p:nvPr/>
        </p:nvSpPr>
        <p:spPr bwMode="auto">
          <a:xfrm>
            <a:off x="4686743" y="1904805"/>
            <a:ext cx="2566446" cy="2494529"/>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marL="0" indent="0">
              <a:lnSpc>
                <a:spcPct val="150000"/>
              </a:lnSpc>
              <a:spcBef>
                <a:spcPct val="0"/>
              </a:spcBef>
              <a:buClrTx/>
              <a:buNone/>
              <a:defRPr/>
            </a:pPr>
            <a:r>
              <a:rPr lang="de-DE" altLang="de-DE" sz="825" b="1" dirty="0"/>
              <a:t>Bestandteile einer Prozessbeschreibung</a:t>
            </a:r>
          </a:p>
          <a:p>
            <a:pPr lvl="0"/>
            <a:r>
              <a:rPr lang="de-DE" sz="750" b="1" dirty="0"/>
              <a:t>Prozessstrategie:</a:t>
            </a:r>
            <a:r>
              <a:rPr lang="de-DE" sz="750" dirty="0"/>
              <a:t> Ein Prozess hat</a:t>
            </a:r>
          </a:p>
          <a:p>
            <a:pPr marL="357188" lvl="1" indent="-222647">
              <a:tabLst>
                <a:tab pos="270272" algn="l"/>
              </a:tabLst>
            </a:pPr>
            <a:r>
              <a:rPr lang="de-DE" sz="675" dirty="0"/>
              <a:t>einen definierten Anfang (Startereignis) und Input,</a:t>
            </a:r>
          </a:p>
          <a:p>
            <a:pPr marL="357188" lvl="1" indent="-222647">
              <a:tabLst>
                <a:tab pos="270272" algn="l"/>
              </a:tabLst>
            </a:pPr>
            <a:r>
              <a:rPr lang="de-DE" sz="675" dirty="0"/>
              <a:t>weißt ein definiertes Ende und Ergebnis auf,</a:t>
            </a:r>
          </a:p>
          <a:p>
            <a:pPr marL="357188" lvl="1" indent="-222647">
              <a:tabLst>
                <a:tab pos="270272" algn="l"/>
              </a:tabLst>
            </a:pPr>
            <a:r>
              <a:rPr lang="de-DE" sz="675" dirty="0"/>
              <a:t>das zur Befriedigung eines Kundenbedürfnisses (und damit zur Wertschöpfung) beiträgt </a:t>
            </a:r>
          </a:p>
          <a:p>
            <a:pPr lvl="0"/>
            <a:r>
              <a:rPr lang="de-DE" sz="750" b="1" dirty="0"/>
              <a:t>Prozesslogik:</a:t>
            </a:r>
            <a:r>
              <a:rPr lang="de-DE" sz="750" dirty="0"/>
              <a:t> Ein Prozess ist</a:t>
            </a:r>
          </a:p>
          <a:p>
            <a:pPr marL="357188" lvl="1" indent="-222647">
              <a:tabLst>
                <a:tab pos="270272" algn="l"/>
              </a:tabLst>
            </a:pPr>
            <a:r>
              <a:rPr lang="de-DE" sz="675" dirty="0"/>
              <a:t>die Summe von miteinander verknüpften Aktivitäten (Aufgaben), </a:t>
            </a:r>
          </a:p>
          <a:p>
            <a:pPr marL="357188" lvl="1" indent="-222647">
              <a:tabLst>
                <a:tab pos="270272" algn="l"/>
              </a:tabLst>
            </a:pPr>
            <a:r>
              <a:rPr lang="de-DE" sz="675" dirty="0"/>
              <a:t>die nach dem Startereignis von Handelnden </a:t>
            </a:r>
          </a:p>
          <a:p>
            <a:pPr marL="357188" lvl="1" indent="-222647">
              <a:tabLst>
                <a:tab pos="270272" algn="l"/>
              </a:tabLst>
            </a:pPr>
            <a:r>
              <a:rPr lang="de-DE" sz="675" dirty="0"/>
              <a:t>in sachlogischer und zeitlicher Reihenfolge </a:t>
            </a:r>
          </a:p>
          <a:p>
            <a:pPr marL="357188" lvl="1" indent="-222647">
              <a:tabLst>
                <a:tab pos="270272" algn="l"/>
              </a:tabLst>
            </a:pPr>
            <a:r>
              <a:rPr lang="de-DE" sz="675" dirty="0"/>
              <a:t>zur Bearbeitung eines Geschäftsobjekts ausgeführt werden um</a:t>
            </a:r>
          </a:p>
          <a:p>
            <a:pPr marL="357188" lvl="1" indent="-222647">
              <a:tabLst>
                <a:tab pos="270272" algn="l"/>
              </a:tabLst>
            </a:pPr>
            <a:r>
              <a:rPr lang="de-DE" sz="675" dirty="0"/>
              <a:t>das gewünschte Ergebnis zu erzeugen. </a:t>
            </a:r>
          </a:p>
          <a:p>
            <a:pPr lvl="0"/>
            <a:r>
              <a:rPr lang="de-DE" sz="750" b="1" dirty="0"/>
              <a:t>Prozessrealisierung:</a:t>
            </a:r>
            <a:r>
              <a:rPr lang="de-DE" sz="750" dirty="0"/>
              <a:t> Ein Prozess wird realisiert</a:t>
            </a:r>
          </a:p>
          <a:p>
            <a:pPr marL="357188" lvl="1" indent="-222647">
              <a:tabLst>
                <a:tab pos="270272" algn="l"/>
              </a:tabLst>
            </a:pPr>
            <a:r>
              <a:rPr lang="de-DE" sz="675" dirty="0"/>
              <a:t>mit Menschen und/oder Maschinen, die Aufgaben der jeweiligen Handelnden übernehmen, und diese</a:t>
            </a:r>
          </a:p>
          <a:p>
            <a:pPr marL="357188" lvl="1" indent="-222647">
              <a:tabLst>
                <a:tab pos="270272" algn="l"/>
              </a:tabLst>
            </a:pPr>
            <a:r>
              <a:rPr lang="de-DE" sz="675" dirty="0"/>
              <a:t>mit Hilfsmitteln (Sachmittel, Information, Anwendungsprogramme etc.) ausführen.</a:t>
            </a:r>
          </a:p>
          <a:p>
            <a:pPr marL="0" indent="0">
              <a:lnSpc>
                <a:spcPct val="150000"/>
              </a:lnSpc>
              <a:spcBef>
                <a:spcPct val="0"/>
              </a:spcBef>
              <a:buClrTx/>
              <a:buNone/>
              <a:defRPr/>
            </a:pPr>
            <a:endParaRPr lang="de-DE" altLang="de-DE" sz="150" b="1" dirty="0"/>
          </a:p>
        </p:txBody>
      </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382" y="2349428"/>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616" y="3321717"/>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280112" y="3648680"/>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01152" y="2888690"/>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pic>
        <p:nvPicPr>
          <p:cNvPr id="13335" name="Grafik 2" descr="... der Aufbau einer vereinfachten, klassischen funktionalen Organisation"/>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2472" y="4952599"/>
            <a:ext cx="942614" cy="546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6" name="Freihandform: Form 3"/>
          <p:cNvSpPr>
            <a:spLocks/>
          </p:cNvSpPr>
          <p:nvPr/>
        </p:nvSpPr>
        <p:spPr bwMode="auto">
          <a:xfrm>
            <a:off x="5599823" y="5140184"/>
            <a:ext cx="868955" cy="183299"/>
          </a:xfrm>
          <a:custGeom>
            <a:avLst/>
            <a:gdLst>
              <a:gd name="T0" fmla="*/ 0 w 1685925"/>
              <a:gd name="T1" fmla="*/ 288081 h 292894"/>
              <a:gd name="T2" fmla="*/ 0 w 1685925"/>
              <a:gd name="T3" fmla="*/ 7201 h 292894"/>
              <a:gd name="T4" fmla="*/ 194904 w 1685925"/>
              <a:gd name="T5" fmla="*/ 0 h 292894"/>
              <a:gd name="T6" fmla="*/ 236941 w 1685925"/>
              <a:gd name="T7" fmla="*/ 158443 h 292894"/>
              <a:gd name="T8" fmla="*/ 382164 w 1685925"/>
              <a:gd name="T9" fmla="*/ 165646 h 292894"/>
              <a:gd name="T10" fmla="*/ 745219 w 1685925"/>
              <a:gd name="T11" fmla="*/ 21605 h 292894"/>
              <a:gd name="T12" fmla="*/ 901906 w 1685925"/>
              <a:gd name="T13" fmla="*/ 28808 h 292894"/>
              <a:gd name="T14" fmla="*/ 894263 w 1685925"/>
              <a:gd name="T15" fmla="*/ 288081 h 292894"/>
              <a:gd name="T16" fmla="*/ 87898 w 1685925"/>
              <a:gd name="T17" fmla="*/ 295282 h 2928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85925" h="292894">
                <a:moveTo>
                  <a:pt x="0" y="285750"/>
                </a:moveTo>
                <a:lnTo>
                  <a:pt x="0" y="7144"/>
                </a:lnTo>
                <a:lnTo>
                  <a:pt x="364331" y="0"/>
                </a:lnTo>
                <a:lnTo>
                  <a:pt x="442912" y="157162"/>
                </a:lnTo>
                <a:lnTo>
                  <a:pt x="714375" y="164306"/>
                </a:lnTo>
                <a:lnTo>
                  <a:pt x="1393031" y="21431"/>
                </a:lnTo>
                <a:lnTo>
                  <a:pt x="1685925" y="28575"/>
                </a:lnTo>
                <a:lnTo>
                  <a:pt x="1671637" y="285750"/>
                </a:lnTo>
                <a:lnTo>
                  <a:pt x="164306" y="292894"/>
                </a:lnTo>
              </a:path>
            </a:pathLst>
          </a:custGeom>
          <a:noFill/>
          <a:ln w="9525" cap="flat" cmpd="sng" algn="ctr">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pPr>
              <a:defRPr/>
            </a:pPr>
            <a:endParaRPr lang="de-DE" sz="1200"/>
          </a:p>
        </p:txBody>
      </p:sp>
      <p:sp>
        <p:nvSpPr>
          <p:cNvPr id="8218" name="Textfeld 5"/>
          <p:cNvSpPr txBox="1">
            <a:spLocks noChangeArrowheads="1"/>
          </p:cNvSpPr>
          <p:nvPr/>
        </p:nvSpPr>
        <p:spPr bwMode="auto">
          <a:xfrm>
            <a:off x="5471121" y="5536751"/>
            <a:ext cx="107976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675" dirty="0"/>
              <a:t>Organisatorische und </a:t>
            </a:r>
          </a:p>
          <a:p>
            <a:pPr>
              <a:spcBef>
                <a:spcPct val="0"/>
              </a:spcBef>
              <a:buClrTx/>
              <a:buFontTx/>
              <a:buNone/>
              <a:defRPr/>
            </a:pPr>
            <a:r>
              <a:rPr lang="de-DE" altLang="de-DE" sz="675" dirty="0"/>
              <a:t>techn. Implementierung</a:t>
            </a:r>
          </a:p>
        </p:txBody>
      </p:sp>
      <p:grpSp>
        <p:nvGrpSpPr>
          <p:cNvPr id="4" name="Gruppieren 3"/>
          <p:cNvGrpSpPr>
            <a:grpSpLocks noChangeAspect="1"/>
          </p:cNvGrpSpPr>
          <p:nvPr/>
        </p:nvGrpSpPr>
        <p:grpSpPr>
          <a:xfrm>
            <a:off x="4135769" y="4318788"/>
            <a:ext cx="350305" cy="316005"/>
            <a:chOff x="10705125" y="2671025"/>
            <a:chExt cx="669155" cy="551689"/>
          </a:xfrm>
        </p:grpSpPr>
        <p:sp>
          <p:nvSpPr>
            <p:cNvPr id="52" name="Smiley 51"/>
            <p:cNvSpPr/>
            <p:nvPr/>
          </p:nvSpPr>
          <p:spPr bwMode="auto">
            <a:xfrm>
              <a:off x="10705125" y="2827543"/>
              <a:ext cx="204571" cy="215407"/>
            </a:xfrm>
            <a:prstGeom prst="smileyFac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3" name="Smiley 52"/>
            <p:cNvSpPr/>
            <p:nvPr/>
          </p:nvSpPr>
          <p:spPr bwMode="auto">
            <a:xfrm>
              <a:off x="10936463" y="2671025"/>
              <a:ext cx="204570" cy="215406"/>
            </a:xfrm>
            <a:prstGeom prst="smileyFace">
              <a:avLst/>
            </a:prstGeom>
            <a:solidFill>
              <a:srgbClr val="92D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4" name="Smiley 53"/>
            <p:cNvSpPr/>
            <p:nvPr/>
          </p:nvSpPr>
          <p:spPr bwMode="auto">
            <a:xfrm>
              <a:off x="10934549" y="3008857"/>
              <a:ext cx="204571" cy="213857"/>
            </a:xfrm>
            <a:prstGeom prst="smileyFac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5" name="Smiley 54"/>
            <p:cNvSpPr/>
            <p:nvPr/>
          </p:nvSpPr>
          <p:spPr bwMode="auto">
            <a:xfrm>
              <a:off x="11169710" y="2827543"/>
              <a:ext cx="204570" cy="215407"/>
            </a:xfrm>
            <a:prstGeom prst="smileyFace">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grpSp>
      <p:pic>
        <p:nvPicPr>
          <p:cNvPr id="13349" name="Grafik 3" descr="Datei:Ecss-project-phases.png – Wikipedia"/>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38369" y="5268635"/>
            <a:ext cx="1488113" cy="53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feil: nach unten 1">
            <a:extLst>
              <a:ext uri="{FF2B5EF4-FFF2-40B4-BE49-F238E27FC236}">
                <a16:creationId xmlns:a16="http://schemas.microsoft.com/office/drawing/2014/main" id="{91F676C5-8238-4570-8B1C-EF92D1F6A671}"/>
              </a:ext>
            </a:extLst>
          </p:cNvPr>
          <p:cNvSpPr/>
          <p:nvPr/>
        </p:nvSpPr>
        <p:spPr>
          <a:xfrm>
            <a:off x="2285904" y="2391575"/>
            <a:ext cx="291862" cy="26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de-DE" sz="900" dirty="0"/>
              <a:t>Key &amp; </a:t>
            </a:r>
            <a:r>
              <a:rPr lang="de-DE" sz="900" dirty="0" err="1"/>
              <a:t>Process</a:t>
            </a:r>
            <a:r>
              <a:rPr lang="de-DE" sz="900" dirty="0"/>
              <a:t> Performance </a:t>
            </a:r>
            <a:r>
              <a:rPr lang="de-DE" sz="900" dirty="0" err="1"/>
              <a:t>Indicators</a:t>
            </a:r>
            <a:endParaRPr lang="de-DE" sz="900" dirty="0"/>
          </a:p>
        </p:txBody>
      </p:sp>
      <p:pic>
        <p:nvPicPr>
          <p:cNvPr id="62" name="Grafik 61">
            <a:extLst>
              <a:ext uri="{FF2B5EF4-FFF2-40B4-BE49-F238E27FC236}">
                <a16:creationId xmlns:a16="http://schemas.microsoft.com/office/drawing/2014/main" id="{60CAED16-E935-4E00-A21E-C071297454B5}"/>
              </a:ext>
            </a:extLst>
          </p:cNvPr>
          <p:cNvPicPr/>
          <p:nvPr/>
        </p:nvPicPr>
        <p:blipFill rotWithShape="1">
          <a:blip r:embed="rId6" cstate="print">
            <a:extLst>
              <a:ext uri="{28A0092B-C50C-407E-A947-70E740481C1C}">
                <a14:useLocalDpi xmlns:a14="http://schemas.microsoft.com/office/drawing/2010/main" val="0"/>
              </a:ext>
            </a:extLst>
          </a:blip>
          <a:srcRect l="-1474" t="15606" r="55413" b="-5104"/>
          <a:stretch/>
        </p:blipFill>
        <p:spPr bwMode="auto">
          <a:xfrm>
            <a:off x="2733244" y="3794733"/>
            <a:ext cx="1465721" cy="622757"/>
          </a:xfrm>
          <a:prstGeom prst="rect">
            <a:avLst/>
          </a:prstGeom>
          <a:noFill/>
        </p:spPr>
      </p:pic>
      <p:sp>
        <p:nvSpPr>
          <p:cNvPr id="10" name="Textfeld 9">
            <a:extLst>
              <a:ext uri="{FF2B5EF4-FFF2-40B4-BE49-F238E27FC236}">
                <a16:creationId xmlns:a16="http://schemas.microsoft.com/office/drawing/2014/main" id="{07655CDD-59B7-4C0C-A55C-67BD8754E852}"/>
              </a:ext>
            </a:extLst>
          </p:cNvPr>
          <p:cNvSpPr txBox="1"/>
          <p:nvPr/>
        </p:nvSpPr>
        <p:spPr>
          <a:xfrm>
            <a:off x="4115361" y="3859619"/>
            <a:ext cx="594462" cy="334835"/>
          </a:xfrm>
          <a:prstGeom prst="rect">
            <a:avLst/>
          </a:prstGeom>
          <a:noFill/>
        </p:spPr>
        <p:txBody>
          <a:bodyPr wrap="square" rtlCol="0">
            <a:spAutoFit/>
          </a:bodyPr>
          <a:lstStyle/>
          <a:p>
            <a:r>
              <a:rPr lang="de-DE" sz="788" dirty="0"/>
              <a:t>Design</a:t>
            </a:r>
          </a:p>
          <a:p>
            <a:r>
              <a:rPr lang="de-DE" sz="788" dirty="0" err="1"/>
              <a:t>Thinking</a:t>
            </a:r>
            <a:endParaRPr lang="de-DE" sz="788" dirty="0"/>
          </a:p>
        </p:txBody>
      </p:sp>
      <p:sp>
        <p:nvSpPr>
          <p:cNvPr id="66" name="Textfeld 65">
            <a:extLst>
              <a:ext uri="{FF2B5EF4-FFF2-40B4-BE49-F238E27FC236}">
                <a16:creationId xmlns:a16="http://schemas.microsoft.com/office/drawing/2014/main" id="{80BE65BB-EDA6-486C-9170-609FBA7ACDD5}"/>
              </a:ext>
            </a:extLst>
          </p:cNvPr>
          <p:cNvSpPr txBox="1"/>
          <p:nvPr/>
        </p:nvSpPr>
        <p:spPr>
          <a:xfrm>
            <a:off x="3999237" y="4616378"/>
            <a:ext cx="654300" cy="334835"/>
          </a:xfrm>
          <a:prstGeom prst="rect">
            <a:avLst/>
          </a:prstGeom>
          <a:noFill/>
        </p:spPr>
        <p:txBody>
          <a:bodyPr wrap="square" rtlCol="0">
            <a:spAutoFit/>
          </a:bodyPr>
          <a:lstStyle/>
          <a:p>
            <a:r>
              <a:rPr lang="de-DE" sz="788" dirty="0"/>
              <a:t>Aktivitäts-</a:t>
            </a:r>
          </a:p>
          <a:p>
            <a:r>
              <a:rPr lang="de-DE" sz="788" dirty="0" err="1"/>
              <a:t>bündel</a:t>
            </a:r>
            <a:endParaRPr lang="de-DE" sz="788" dirty="0"/>
          </a:p>
        </p:txBody>
      </p:sp>
      <p:sp>
        <p:nvSpPr>
          <p:cNvPr id="67" name="Textfeld 66">
            <a:extLst>
              <a:ext uri="{FF2B5EF4-FFF2-40B4-BE49-F238E27FC236}">
                <a16:creationId xmlns:a16="http://schemas.microsoft.com/office/drawing/2014/main" id="{47151162-3DBD-40B4-BDE5-98555372B9B1}"/>
              </a:ext>
            </a:extLst>
          </p:cNvPr>
          <p:cNvSpPr txBox="1"/>
          <p:nvPr/>
        </p:nvSpPr>
        <p:spPr>
          <a:xfrm>
            <a:off x="3702685" y="4352686"/>
            <a:ext cx="487365" cy="213585"/>
          </a:xfrm>
          <a:prstGeom prst="rect">
            <a:avLst/>
          </a:prstGeom>
          <a:noFill/>
        </p:spPr>
        <p:txBody>
          <a:bodyPr wrap="square" rtlCol="0">
            <a:spAutoFit/>
          </a:bodyPr>
          <a:lstStyle/>
          <a:p>
            <a:r>
              <a:rPr lang="de-DE" sz="788" dirty="0"/>
              <a:t>Team</a:t>
            </a:r>
          </a:p>
        </p:txBody>
      </p:sp>
      <p:sp>
        <p:nvSpPr>
          <p:cNvPr id="5" name="Textfeld 4">
            <a:extLst>
              <a:ext uri="{FF2B5EF4-FFF2-40B4-BE49-F238E27FC236}">
                <a16:creationId xmlns:a16="http://schemas.microsoft.com/office/drawing/2014/main" id="{90328037-F4D3-4E25-8DDB-DD08E1430A5F}"/>
              </a:ext>
            </a:extLst>
          </p:cNvPr>
          <p:cNvSpPr txBox="1"/>
          <p:nvPr/>
        </p:nvSpPr>
        <p:spPr>
          <a:xfrm>
            <a:off x="2179715" y="5416548"/>
            <a:ext cx="622016" cy="219291"/>
          </a:xfrm>
          <a:prstGeom prst="rect">
            <a:avLst/>
          </a:prstGeom>
          <a:noFill/>
        </p:spPr>
        <p:txBody>
          <a:bodyPr wrap="square" rtlCol="0">
            <a:spAutoFit/>
          </a:bodyPr>
          <a:lstStyle/>
          <a:p>
            <a:r>
              <a:rPr lang="de-DE" sz="825" dirty="0"/>
              <a:t>Planung</a:t>
            </a:r>
          </a:p>
        </p:txBody>
      </p:sp>
      <p:sp>
        <p:nvSpPr>
          <p:cNvPr id="6" name="Textfeld 5">
            <a:extLst>
              <a:ext uri="{FF2B5EF4-FFF2-40B4-BE49-F238E27FC236}">
                <a16:creationId xmlns:a16="http://schemas.microsoft.com/office/drawing/2014/main" id="{BAB048B2-3B5A-488A-87E9-3B9422ED813B}"/>
              </a:ext>
            </a:extLst>
          </p:cNvPr>
          <p:cNvSpPr txBox="1"/>
          <p:nvPr/>
        </p:nvSpPr>
        <p:spPr>
          <a:xfrm rot="16200000">
            <a:off x="2124976" y="4206676"/>
            <a:ext cx="1153246" cy="219291"/>
          </a:xfrm>
          <a:prstGeom prst="rect">
            <a:avLst/>
          </a:prstGeom>
          <a:noFill/>
        </p:spPr>
        <p:txBody>
          <a:bodyPr wrap="square" rtlCol="0">
            <a:spAutoFit/>
          </a:bodyPr>
          <a:lstStyle/>
          <a:p>
            <a:r>
              <a:rPr lang="de-DE" sz="825" dirty="0"/>
              <a:t>Vorgehensstruktur</a:t>
            </a:r>
          </a:p>
        </p:txBody>
      </p:sp>
      <p:sp>
        <p:nvSpPr>
          <p:cNvPr id="58" name="Textfeld 3">
            <a:extLst>
              <a:ext uri="{FF2B5EF4-FFF2-40B4-BE49-F238E27FC236}">
                <a16:creationId xmlns:a16="http://schemas.microsoft.com/office/drawing/2014/main" id="{7FB30D30-25A7-4E36-A8AC-CC383D484C11}"/>
              </a:ext>
            </a:extLst>
          </p:cNvPr>
          <p:cNvSpPr txBox="1">
            <a:spLocks noChangeArrowheads="1"/>
          </p:cNvSpPr>
          <p:nvPr/>
        </p:nvSpPr>
        <p:spPr bwMode="auto">
          <a:xfrm>
            <a:off x="2547023" y="1859308"/>
            <a:ext cx="1747766"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Geschäftsmodell und -strategie</a:t>
            </a:r>
          </a:p>
        </p:txBody>
      </p:sp>
      <p:sp>
        <p:nvSpPr>
          <p:cNvPr id="59" name="Textfeld 4">
            <a:extLst>
              <a:ext uri="{FF2B5EF4-FFF2-40B4-BE49-F238E27FC236}">
                <a16:creationId xmlns:a16="http://schemas.microsoft.com/office/drawing/2014/main" id="{4AF22214-FBB7-4F6C-878B-C207E4FE077E}"/>
              </a:ext>
            </a:extLst>
          </p:cNvPr>
          <p:cNvSpPr txBox="1">
            <a:spLocks noChangeArrowheads="1"/>
          </p:cNvSpPr>
          <p:nvPr/>
        </p:nvSpPr>
        <p:spPr bwMode="auto">
          <a:xfrm>
            <a:off x="2547023" y="2012307"/>
            <a:ext cx="170885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Unternehmensarchitektur</a:t>
            </a:r>
          </a:p>
        </p:txBody>
      </p:sp>
      <p:sp>
        <p:nvSpPr>
          <p:cNvPr id="60" name="Textfeld 59">
            <a:extLst>
              <a:ext uri="{FF2B5EF4-FFF2-40B4-BE49-F238E27FC236}">
                <a16:creationId xmlns:a16="http://schemas.microsoft.com/office/drawing/2014/main" id="{3D498BDB-B9B5-4392-BCAF-50B0B2EC9690}"/>
              </a:ext>
            </a:extLst>
          </p:cNvPr>
          <p:cNvSpPr txBox="1"/>
          <p:nvPr/>
        </p:nvSpPr>
        <p:spPr>
          <a:xfrm>
            <a:off x="2587507" y="2347599"/>
            <a:ext cx="1968492" cy="507831"/>
          </a:xfrm>
          <a:prstGeom prst="rect">
            <a:avLst/>
          </a:prstGeom>
          <a:solidFill>
            <a:schemeClr val="bg1"/>
          </a:solidFill>
          <a:ln w="9525">
            <a:solidFill>
              <a:schemeClr val="tx1"/>
            </a:solidFill>
          </a:ln>
        </p:spPr>
        <p:txBody>
          <a:bodyPr wrap="square">
            <a:spAutoFit/>
          </a:bodyPr>
          <a:lstStyle/>
          <a:p>
            <a:pPr algn="ctr">
              <a:defRPr/>
            </a:pPr>
            <a:r>
              <a:rPr lang="de-DE" sz="675" b="1" dirty="0"/>
              <a:t>Unterstützungskonzepte:</a:t>
            </a:r>
          </a:p>
          <a:p>
            <a:pPr algn="ctr">
              <a:defRPr/>
            </a:pPr>
            <a:r>
              <a:rPr lang="de-DE" sz="675" dirty="0"/>
              <a:t>Total Quality Management, Plan-Do-Check-Act, ISO 9001, EFQM, ITIL, TOGAF, </a:t>
            </a:r>
            <a:r>
              <a:rPr lang="de-DE" sz="675" dirty="0" err="1"/>
              <a:t>ArchiMate</a:t>
            </a:r>
            <a:endParaRPr lang="de-DE" sz="675" dirty="0"/>
          </a:p>
        </p:txBody>
      </p:sp>
      <p:sp>
        <p:nvSpPr>
          <p:cNvPr id="61" name="Textfeld 60">
            <a:extLst>
              <a:ext uri="{FF2B5EF4-FFF2-40B4-BE49-F238E27FC236}">
                <a16:creationId xmlns:a16="http://schemas.microsoft.com/office/drawing/2014/main" id="{73AF2240-04FF-4038-820E-07D5CC286E3D}"/>
              </a:ext>
            </a:extLst>
          </p:cNvPr>
          <p:cNvSpPr txBox="1"/>
          <p:nvPr/>
        </p:nvSpPr>
        <p:spPr>
          <a:xfrm>
            <a:off x="2577864" y="2895327"/>
            <a:ext cx="1987778" cy="403957"/>
          </a:xfrm>
          <a:prstGeom prst="rect">
            <a:avLst/>
          </a:prstGeom>
          <a:solidFill>
            <a:schemeClr val="bg1"/>
          </a:solidFill>
          <a:ln w="9525">
            <a:solidFill>
              <a:schemeClr val="tx1"/>
            </a:solidFill>
          </a:ln>
        </p:spPr>
        <p:txBody>
          <a:bodyPr wrap="square">
            <a:spAutoFit/>
          </a:bodyPr>
          <a:lstStyle>
            <a:defPPr>
              <a:defRPr lang="de-DE"/>
            </a:defPPr>
            <a:lvl1pPr algn="ctr">
              <a:defRPr sz="969" b="1"/>
            </a:lvl1pPr>
          </a:lstStyle>
          <a:p>
            <a:r>
              <a:rPr lang="de-DE" sz="675" dirty="0"/>
              <a:t>Beschreibungssprachen:</a:t>
            </a:r>
          </a:p>
          <a:p>
            <a:r>
              <a:rPr lang="de-DE" sz="675" b="0" dirty="0"/>
              <a:t>Sprachgrammatik, Flussdiagramme, EPK, eEPK, BPMN, S-BPM, …</a:t>
            </a:r>
          </a:p>
        </p:txBody>
      </p:sp>
      <p:sp>
        <p:nvSpPr>
          <p:cNvPr id="64" name="Eingekerbter Richtungspfeil 3">
            <a:extLst>
              <a:ext uri="{FF2B5EF4-FFF2-40B4-BE49-F238E27FC236}">
                <a16:creationId xmlns:a16="http://schemas.microsoft.com/office/drawing/2014/main" id="{841794A2-DBDD-415D-8BC1-47B4F6A4DAFF}"/>
              </a:ext>
            </a:extLst>
          </p:cNvPr>
          <p:cNvSpPr>
            <a:spLocks noChangeArrowheads="1"/>
          </p:cNvSpPr>
          <p:nvPr/>
        </p:nvSpPr>
        <p:spPr bwMode="auto">
          <a:xfrm rot="5400000">
            <a:off x="2413250" y="1903945"/>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5" name="Eingekerbter Richtungspfeil 42">
            <a:extLst>
              <a:ext uri="{FF2B5EF4-FFF2-40B4-BE49-F238E27FC236}">
                <a16:creationId xmlns:a16="http://schemas.microsoft.com/office/drawing/2014/main" id="{6AD6ACE9-4CA2-450F-B40B-80BAF12B471D}"/>
              </a:ext>
            </a:extLst>
          </p:cNvPr>
          <p:cNvSpPr>
            <a:spLocks noChangeArrowheads="1"/>
          </p:cNvSpPr>
          <p:nvPr/>
        </p:nvSpPr>
        <p:spPr bwMode="auto">
          <a:xfrm rot="5400000">
            <a:off x="2413250" y="2063470"/>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8" name="Eingekerbter Richtungspfeil 45">
            <a:extLst>
              <a:ext uri="{FF2B5EF4-FFF2-40B4-BE49-F238E27FC236}">
                <a16:creationId xmlns:a16="http://schemas.microsoft.com/office/drawing/2014/main" id="{AFD349C1-168C-444C-9A96-095EB9FDCAC0}"/>
              </a:ext>
            </a:extLst>
          </p:cNvPr>
          <p:cNvSpPr>
            <a:spLocks noChangeArrowheads="1"/>
          </p:cNvSpPr>
          <p:nvPr/>
        </p:nvSpPr>
        <p:spPr bwMode="auto">
          <a:xfrm rot="5400000">
            <a:off x="2410141" y="2214203"/>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9" name="Textfeld 4">
            <a:extLst>
              <a:ext uri="{FF2B5EF4-FFF2-40B4-BE49-F238E27FC236}">
                <a16:creationId xmlns:a16="http://schemas.microsoft.com/office/drawing/2014/main" id="{A2B524B9-9B93-4FB7-9641-11773330C47C}"/>
              </a:ext>
            </a:extLst>
          </p:cNvPr>
          <p:cNvSpPr txBox="1">
            <a:spLocks noChangeArrowheads="1"/>
          </p:cNvSpPr>
          <p:nvPr/>
        </p:nvSpPr>
        <p:spPr bwMode="auto">
          <a:xfrm>
            <a:off x="2542374" y="2160444"/>
            <a:ext cx="1260514"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Geschäftsprozesse</a:t>
            </a:r>
          </a:p>
        </p:txBody>
      </p:sp>
      <p:sp>
        <p:nvSpPr>
          <p:cNvPr id="70" name="Textfeld 69">
            <a:extLst>
              <a:ext uri="{FF2B5EF4-FFF2-40B4-BE49-F238E27FC236}">
                <a16:creationId xmlns:a16="http://schemas.microsoft.com/office/drawing/2014/main" id="{1E9A3623-0B9D-4BFF-BD4D-B5F1E5BFD7D5}"/>
              </a:ext>
            </a:extLst>
          </p:cNvPr>
          <p:cNvSpPr txBox="1"/>
          <p:nvPr/>
        </p:nvSpPr>
        <p:spPr>
          <a:xfrm>
            <a:off x="2573647" y="3330631"/>
            <a:ext cx="2005856" cy="507831"/>
          </a:xfrm>
          <a:prstGeom prst="rect">
            <a:avLst/>
          </a:prstGeom>
          <a:solidFill>
            <a:schemeClr val="bg1"/>
          </a:solidFill>
          <a:ln w="9525">
            <a:solidFill>
              <a:schemeClr val="tx1"/>
            </a:solidFill>
          </a:ln>
        </p:spPr>
        <p:txBody>
          <a:bodyPr wrap="square">
            <a:spAutoFit/>
          </a:bodyPr>
          <a:lstStyle/>
          <a:p>
            <a:pPr algn="ctr">
              <a:defRPr/>
            </a:pPr>
            <a:r>
              <a:rPr lang="de-DE" sz="675" b="1" dirty="0"/>
              <a:t>Digitalisierung</a:t>
            </a:r>
          </a:p>
          <a:p>
            <a:pPr algn="ctr">
              <a:defRPr/>
            </a:pPr>
            <a:r>
              <a:rPr lang="de-DE" sz="675" dirty="0"/>
              <a:t>umsetzungsgetreue Spezifikation, </a:t>
            </a:r>
            <a:r>
              <a:rPr lang="de-DE" sz="675" dirty="0" err="1"/>
              <a:t>Datenhhaltung</a:t>
            </a:r>
            <a:r>
              <a:rPr lang="de-DE" sz="675" dirty="0"/>
              <a:t>, Datenverarbeitung, Ablauf- und Kommunikationssteuerung, IT-Plattform</a:t>
            </a:r>
          </a:p>
        </p:txBody>
      </p:sp>
      <p:pic>
        <p:nvPicPr>
          <p:cNvPr id="14" name="Grafik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68584" y="4388219"/>
            <a:ext cx="1165988" cy="598706"/>
          </a:xfrm>
          <a:prstGeom prst="rect">
            <a:avLst/>
          </a:prstGeom>
        </p:spPr>
      </p:pic>
      <p:sp>
        <p:nvSpPr>
          <p:cNvPr id="75" name="Textfeld 21"/>
          <p:cNvSpPr txBox="1">
            <a:spLocks noChangeArrowheads="1"/>
          </p:cNvSpPr>
          <p:nvPr/>
        </p:nvSpPr>
        <p:spPr bwMode="auto">
          <a:xfrm>
            <a:off x="5222564" y="4536801"/>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83173" y="443548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17861" y="4405037"/>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78498" y="438898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Grafik 78"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28030" y="4664161"/>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67831" y="4711430"/>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516873" y="376381"/>
            <a:ext cx="5786961" cy="655188"/>
          </a:xfrm>
        </p:spPr>
        <p:txBody>
          <a:bodyPr/>
          <a:lstStyle/>
          <a:p>
            <a:r>
              <a:rPr lang="de-DE" dirty="0"/>
              <a:t>Betrieb und Monitoring</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dirty="0"/>
              <a:t>SS 2019</a:t>
            </a:r>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14</a:t>
            </a:fld>
            <a:endParaRPr lang="de-DE" dirty="0"/>
          </a:p>
        </p:txBody>
      </p:sp>
      <p:sp>
        <p:nvSpPr>
          <p:cNvPr id="11" name="Datumsplatzhalter 10">
            <a:extLst>
              <a:ext uri="{FF2B5EF4-FFF2-40B4-BE49-F238E27FC236}">
                <a16:creationId xmlns:a16="http://schemas.microsoft.com/office/drawing/2014/main" id="{EE77FD76-66DB-4A2B-B6E7-959FD046FCE3}"/>
              </a:ext>
            </a:extLst>
          </p:cNvPr>
          <p:cNvSpPr>
            <a:spLocks noGrp="1"/>
          </p:cNvSpPr>
          <p:nvPr>
            <p:ph type="dt" sz="half" idx="10"/>
          </p:nvPr>
        </p:nvSpPr>
        <p:spPr/>
        <p:txBody>
          <a:bodyPr/>
          <a:lstStyle/>
          <a:p>
            <a:fld id="{7D1FB4E1-9C27-4F1C-8F59-134D09EF441A}" type="datetime1">
              <a:rPr lang="de-DE" smtClean="0"/>
              <a:t>18.02.2019</a:t>
            </a:fld>
            <a:endParaRPr lang="de-DE" dirty="0"/>
          </a:p>
        </p:txBody>
      </p:sp>
      <p:sp>
        <p:nvSpPr>
          <p:cNvPr id="57" name="Textfeld 39">
            <a:extLst>
              <a:ext uri="{FF2B5EF4-FFF2-40B4-BE49-F238E27FC236}">
                <a16:creationId xmlns:a16="http://schemas.microsoft.com/office/drawing/2014/main" id="{759944E1-2399-4F06-B77D-73E6487793FC}"/>
              </a:ext>
            </a:extLst>
          </p:cNvPr>
          <p:cNvSpPr txBox="1">
            <a:spLocks noChangeArrowheads="1"/>
          </p:cNvSpPr>
          <p:nvPr/>
        </p:nvSpPr>
        <p:spPr bwMode="auto">
          <a:xfrm>
            <a:off x="6673342" y="5493968"/>
            <a:ext cx="60914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675" dirty="0"/>
              <a:t>Betrieb &amp;</a:t>
            </a:r>
          </a:p>
          <a:p>
            <a:pPr>
              <a:spcBef>
                <a:spcPct val="0"/>
              </a:spcBef>
              <a:buClrTx/>
              <a:buFontTx/>
              <a:buNone/>
              <a:defRPr/>
            </a:pPr>
            <a:r>
              <a:rPr lang="de-DE" altLang="de-DE" sz="675" dirty="0"/>
              <a:t>Monitoring</a:t>
            </a:r>
          </a:p>
        </p:txBody>
      </p:sp>
      <p:pic>
        <p:nvPicPr>
          <p:cNvPr id="63" name="Grafik 62" descr="File:Zahnräder nebeneinander.jpg - Wikimedia Commons">
            <a:extLst>
              <a:ext uri="{FF2B5EF4-FFF2-40B4-BE49-F238E27FC236}">
                <a16:creationId xmlns:a16="http://schemas.microsoft.com/office/drawing/2014/main" id="{2ADA280C-2252-46DC-A76D-2833148D2A9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683168" y="5177348"/>
            <a:ext cx="408851" cy="273692"/>
          </a:xfrm>
          <a:prstGeom prst="rect">
            <a:avLst/>
          </a:prstGeom>
        </p:spPr>
      </p:pic>
      <p:pic>
        <p:nvPicPr>
          <p:cNvPr id="71" name="Grafik 9" descr="Einige Kennzahlen zum grünen Mitgliederentscheid | till we *)">
            <a:extLst>
              <a:ext uri="{FF2B5EF4-FFF2-40B4-BE49-F238E27FC236}">
                <a16:creationId xmlns:a16="http://schemas.microsoft.com/office/drawing/2014/main" id="{FB47DBF9-41CE-4618-8542-7D2E84837D80}"/>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1096" t="20868"/>
          <a:stretch/>
        </p:blipFill>
        <p:spPr bwMode="auto">
          <a:xfrm>
            <a:off x="6884442" y="4976179"/>
            <a:ext cx="398043" cy="1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Textfeld 39">
            <a:extLst>
              <a:ext uri="{FF2B5EF4-FFF2-40B4-BE49-F238E27FC236}">
                <a16:creationId xmlns:a16="http://schemas.microsoft.com/office/drawing/2014/main" id="{5DE93BF1-04A4-43DC-BC5F-C105BC4327D9}"/>
              </a:ext>
            </a:extLst>
          </p:cNvPr>
          <p:cNvSpPr txBox="1">
            <a:spLocks noChangeArrowheads="1"/>
          </p:cNvSpPr>
          <p:nvPr/>
        </p:nvSpPr>
        <p:spPr bwMode="auto">
          <a:xfrm>
            <a:off x="6555490" y="4840912"/>
            <a:ext cx="385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600" dirty="0"/>
              <a:t>KPIs</a:t>
            </a:r>
          </a:p>
          <a:p>
            <a:pPr>
              <a:spcBef>
                <a:spcPct val="0"/>
              </a:spcBef>
              <a:buClrTx/>
              <a:buFontTx/>
              <a:buNone/>
              <a:defRPr/>
            </a:pPr>
            <a:r>
              <a:rPr lang="de-DE" altLang="de-DE" sz="600" dirty="0"/>
              <a:t>&amp; PPIs</a:t>
            </a:r>
          </a:p>
        </p:txBody>
      </p:sp>
      <p:pic>
        <p:nvPicPr>
          <p:cNvPr id="73" name="Grafik 72" descr="man with a computer by yenlung">
            <a:extLst>
              <a:ext uri="{FF2B5EF4-FFF2-40B4-BE49-F238E27FC236}">
                <a16:creationId xmlns:a16="http://schemas.microsoft.com/office/drawing/2014/main" id="{9A0C0476-8310-400D-A8D3-431F2DFDAEBC}"/>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95481" y="4476958"/>
            <a:ext cx="181760" cy="170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2155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183497" y="1700658"/>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817536" y="4896816"/>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179714" y="4912595"/>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616425" y="5550597"/>
            <a:ext cx="8826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00" dirty="0"/>
              <a:t>Prozessmodell</a:t>
            </a:r>
          </a:p>
        </p:txBody>
      </p:sp>
      <p:grpSp>
        <p:nvGrpSpPr>
          <p:cNvPr id="13319" name="Gruppieren 9"/>
          <p:cNvGrpSpPr>
            <a:grpSpLocks/>
          </p:cNvGrpSpPr>
          <p:nvPr/>
        </p:nvGrpSpPr>
        <p:grpSpPr bwMode="auto">
          <a:xfrm>
            <a:off x="1271588" y="4133530"/>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sp>
        <p:nvSpPr>
          <p:cNvPr id="8205" name="Textfeld 10"/>
          <p:cNvSpPr txBox="1">
            <a:spLocks noChangeArrowheads="1"/>
          </p:cNvSpPr>
          <p:nvPr/>
        </p:nvSpPr>
        <p:spPr bwMode="auto">
          <a:xfrm>
            <a:off x="4686743" y="1904805"/>
            <a:ext cx="2566446" cy="2494529"/>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marL="0" indent="0">
              <a:lnSpc>
                <a:spcPct val="150000"/>
              </a:lnSpc>
              <a:spcBef>
                <a:spcPct val="0"/>
              </a:spcBef>
              <a:buClrTx/>
              <a:buNone/>
              <a:defRPr/>
            </a:pPr>
            <a:r>
              <a:rPr lang="de-DE" altLang="de-DE" sz="825" b="1" dirty="0"/>
              <a:t>Bestandteile einer Prozessbeschreibung</a:t>
            </a:r>
          </a:p>
          <a:p>
            <a:pPr lvl="0"/>
            <a:r>
              <a:rPr lang="de-DE" sz="750" b="1" dirty="0"/>
              <a:t>Prozessstrategie:</a:t>
            </a:r>
            <a:r>
              <a:rPr lang="de-DE" sz="750" dirty="0"/>
              <a:t> Ein Prozess hat</a:t>
            </a:r>
          </a:p>
          <a:p>
            <a:pPr marL="357188" lvl="1" indent="-222647">
              <a:tabLst>
                <a:tab pos="270272" algn="l"/>
              </a:tabLst>
            </a:pPr>
            <a:r>
              <a:rPr lang="de-DE" sz="675" dirty="0"/>
              <a:t>einen definierten Anfang (Startereignis) und Input,</a:t>
            </a:r>
          </a:p>
          <a:p>
            <a:pPr marL="357188" lvl="1" indent="-222647">
              <a:tabLst>
                <a:tab pos="270272" algn="l"/>
              </a:tabLst>
            </a:pPr>
            <a:r>
              <a:rPr lang="de-DE" sz="675" dirty="0"/>
              <a:t>weißt ein definiertes Ende und Ergebnis auf,</a:t>
            </a:r>
          </a:p>
          <a:p>
            <a:pPr marL="357188" lvl="1" indent="-222647">
              <a:tabLst>
                <a:tab pos="270272" algn="l"/>
              </a:tabLst>
            </a:pPr>
            <a:r>
              <a:rPr lang="de-DE" sz="675" dirty="0"/>
              <a:t>das zur Befriedigung eines Kundenbedürfnisses (und damit zur Wertschöpfung) beiträgt </a:t>
            </a:r>
          </a:p>
          <a:p>
            <a:pPr lvl="0"/>
            <a:r>
              <a:rPr lang="de-DE" sz="750" b="1" dirty="0"/>
              <a:t>Prozesslogik:</a:t>
            </a:r>
            <a:r>
              <a:rPr lang="de-DE" sz="750" dirty="0"/>
              <a:t> Ein Prozess ist</a:t>
            </a:r>
          </a:p>
          <a:p>
            <a:pPr marL="357188" lvl="1" indent="-222647">
              <a:tabLst>
                <a:tab pos="270272" algn="l"/>
              </a:tabLst>
            </a:pPr>
            <a:r>
              <a:rPr lang="de-DE" sz="675" dirty="0"/>
              <a:t>die Summe von miteinander verknüpften Aktivitäten (Aufgaben), </a:t>
            </a:r>
          </a:p>
          <a:p>
            <a:pPr marL="357188" lvl="1" indent="-222647">
              <a:tabLst>
                <a:tab pos="270272" algn="l"/>
              </a:tabLst>
            </a:pPr>
            <a:r>
              <a:rPr lang="de-DE" sz="675" dirty="0"/>
              <a:t>die nach dem Startereignis von Handelnden </a:t>
            </a:r>
          </a:p>
          <a:p>
            <a:pPr marL="357188" lvl="1" indent="-222647">
              <a:tabLst>
                <a:tab pos="270272" algn="l"/>
              </a:tabLst>
            </a:pPr>
            <a:r>
              <a:rPr lang="de-DE" sz="675" dirty="0"/>
              <a:t>in sachlogischer und zeitlicher Reihenfolge </a:t>
            </a:r>
          </a:p>
          <a:p>
            <a:pPr marL="357188" lvl="1" indent="-222647">
              <a:tabLst>
                <a:tab pos="270272" algn="l"/>
              </a:tabLst>
            </a:pPr>
            <a:r>
              <a:rPr lang="de-DE" sz="675" dirty="0"/>
              <a:t>zur Bearbeitung eines Geschäftsobjekts ausgeführt werden um</a:t>
            </a:r>
          </a:p>
          <a:p>
            <a:pPr marL="357188" lvl="1" indent="-222647">
              <a:tabLst>
                <a:tab pos="270272" algn="l"/>
              </a:tabLst>
            </a:pPr>
            <a:r>
              <a:rPr lang="de-DE" sz="675" dirty="0"/>
              <a:t>das gewünschte Ergebnis zu erzeugen. </a:t>
            </a:r>
          </a:p>
          <a:p>
            <a:pPr lvl="0"/>
            <a:r>
              <a:rPr lang="de-DE" sz="750" b="1" dirty="0"/>
              <a:t>Prozessrealisierung:</a:t>
            </a:r>
            <a:r>
              <a:rPr lang="de-DE" sz="750" dirty="0"/>
              <a:t> Ein Prozess wird realisiert</a:t>
            </a:r>
          </a:p>
          <a:p>
            <a:pPr marL="357188" lvl="1" indent="-222647">
              <a:tabLst>
                <a:tab pos="270272" algn="l"/>
              </a:tabLst>
            </a:pPr>
            <a:r>
              <a:rPr lang="de-DE" sz="675" dirty="0"/>
              <a:t>mit Menschen und/oder Maschinen, die Aufgaben der jeweiligen Handelnden übernehmen, und diese</a:t>
            </a:r>
          </a:p>
          <a:p>
            <a:pPr marL="357188" lvl="1" indent="-222647">
              <a:tabLst>
                <a:tab pos="270272" algn="l"/>
              </a:tabLst>
            </a:pPr>
            <a:r>
              <a:rPr lang="de-DE" sz="675" dirty="0"/>
              <a:t>mit Hilfsmitteln (Sachmittel, Information, Anwendungsprogramme etc.) ausführen.</a:t>
            </a:r>
          </a:p>
          <a:p>
            <a:pPr marL="0" indent="0">
              <a:lnSpc>
                <a:spcPct val="150000"/>
              </a:lnSpc>
              <a:spcBef>
                <a:spcPct val="0"/>
              </a:spcBef>
              <a:buClrTx/>
              <a:buNone/>
              <a:defRPr/>
            </a:pPr>
            <a:endParaRPr lang="de-DE" altLang="de-DE" sz="150" b="1" dirty="0"/>
          </a:p>
        </p:txBody>
      </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382" y="2349428"/>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616" y="3321717"/>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272093" y="3648301"/>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01152" y="2888690"/>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pic>
        <p:nvPicPr>
          <p:cNvPr id="13335" name="Grafik 2" descr="... der Aufbau einer vereinfachten, klassischen funktionalen Organisation"/>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92472" y="4952599"/>
            <a:ext cx="942614" cy="546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6" name="Freihandform: Form 3"/>
          <p:cNvSpPr>
            <a:spLocks/>
          </p:cNvSpPr>
          <p:nvPr/>
        </p:nvSpPr>
        <p:spPr bwMode="auto">
          <a:xfrm>
            <a:off x="5599823" y="5140184"/>
            <a:ext cx="868955" cy="183299"/>
          </a:xfrm>
          <a:custGeom>
            <a:avLst/>
            <a:gdLst>
              <a:gd name="T0" fmla="*/ 0 w 1685925"/>
              <a:gd name="T1" fmla="*/ 288081 h 292894"/>
              <a:gd name="T2" fmla="*/ 0 w 1685925"/>
              <a:gd name="T3" fmla="*/ 7201 h 292894"/>
              <a:gd name="T4" fmla="*/ 194904 w 1685925"/>
              <a:gd name="T5" fmla="*/ 0 h 292894"/>
              <a:gd name="T6" fmla="*/ 236941 w 1685925"/>
              <a:gd name="T7" fmla="*/ 158443 h 292894"/>
              <a:gd name="T8" fmla="*/ 382164 w 1685925"/>
              <a:gd name="T9" fmla="*/ 165646 h 292894"/>
              <a:gd name="T10" fmla="*/ 745219 w 1685925"/>
              <a:gd name="T11" fmla="*/ 21605 h 292894"/>
              <a:gd name="T12" fmla="*/ 901906 w 1685925"/>
              <a:gd name="T13" fmla="*/ 28808 h 292894"/>
              <a:gd name="T14" fmla="*/ 894263 w 1685925"/>
              <a:gd name="T15" fmla="*/ 288081 h 292894"/>
              <a:gd name="T16" fmla="*/ 87898 w 1685925"/>
              <a:gd name="T17" fmla="*/ 295282 h 2928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85925" h="292894">
                <a:moveTo>
                  <a:pt x="0" y="285750"/>
                </a:moveTo>
                <a:lnTo>
                  <a:pt x="0" y="7144"/>
                </a:lnTo>
                <a:lnTo>
                  <a:pt x="364331" y="0"/>
                </a:lnTo>
                <a:lnTo>
                  <a:pt x="442912" y="157162"/>
                </a:lnTo>
                <a:lnTo>
                  <a:pt x="714375" y="164306"/>
                </a:lnTo>
                <a:lnTo>
                  <a:pt x="1393031" y="21431"/>
                </a:lnTo>
                <a:lnTo>
                  <a:pt x="1685925" y="28575"/>
                </a:lnTo>
                <a:lnTo>
                  <a:pt x="1671637" y="285750"/>
                </a:lnTo>
                <a:lnTo>
                  <a:pt x="164306" y="292894"/>
                </a:lnTo>
              </a:path>
            </a:pathLst>
          </a:custGeom>
          <a:noFill/>
          <a:ln w="9525" cap="flat" cmpd="sng" algn="ctr">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a:lstStyle/>
          <a:p>
            <a:pPr>
              <a:defRPr/>
            </a:pPr>
            <a:endParaRPr lang="de-DE" sz="1200"/>
          </a:p>
        </p:txBody>
      </p:sp>
      <p:sp>
        <p:nvSpPr>
          <p:cNvPr id="8218" name="Textfeld 5"/>
          <p:cNvSpPr txBox="1">
            <a:spLocks noChangeArrowheads="1"/>
          </p:cNvSpPr>
          <p:nvPr/>
        </p:nvSpPr>
        <p:spPr bwMode="auto">
          <a:xfrm>
            <a:off x="5471121" y="5536751"/>
            <a:ext cx="107976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675" dirty="0"/>
              <a:t>Organisatorische und </a:t>
            </a:r>
          </a:p>
          <a:p>
            <a:pPr>
              <a:spcBef>
                <a:spcPct val="0"/>
              </a:spcBef>
              <a:buClrTx/>
              <a:buFontTx/>
              <a:buNone/>
              <a:defRPr/>
            </a:pPr>
            <a:r>
              <a:rPr lang="de-DE" altLang="de-DE" sz="675" dirty="0"/>
              <a:t>techn. Implementierung</a:t>
            </a:r>
          </a:p>
        </p:txBody>
      </p:sp>
      <p:grpSp>
        <p:nvGrpSpPr>
          <p:cNvPr id="4" name="Gruppieren 3"/>
          <p:cNvGrpSpPr>
            <a:grpSpLocks noChangeAspect="1"/>
          </p:cNvGrpSpPr>
          <p:nvPr/>
        </p:nvGrpSpPr>
        <p:grpSpPr>
          <a:xfrm>
            <a:off x="4135769" y="4318788"/>
            <a:ext cx="350305" cy="316005"/>
            <a:chOff x="10705125" y="2671025"/>
            <a:chExt cx="669155" cy="551689"/>
          </a:xfrm>
        </p:grpSpPr>
        <p:sp>
          <p:nvSpPr>
            <p:cNvPr id="52" name="Smiley 51"/>
            <p:cNvSpPr/>
            <p:nvPr/>
          </p:nvSpPr>
          <p:spPr bwMode="auto">
            <a:xfrm>
              <a:off x="10705125" y="2827543"/>
              <a:ext cx="204571" cy="215407"/>
            </a:xfrm>
            <a:prstGeom prst="smileyFac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3" name="Smiley 52"/>
            <p:cNvSpPr/>
            <p:nvPr/>
          </p:nvSpPr>
          <p:spPr bwMode="auto">
            <a:xfrm>
              <a:off x="10936463" y="2671025"/>
              <a:ext cx="204570" cy="215406"/>
            </a:xfrm>
            <a:prstGeom prst="smileyFace">
              <a:avLst/>
            </a:prstGeom>
            <a:solidFill>
              <a:srgbClr val="92D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4" name="Smiley 53"/>
            <p:cNvSpPr/>
            <p:nvPr/>
          </p:nvSpPr>
          <p:spPr bwMode="auto">
            <a:xfrm>
              <a:off x="10934549" y="3008857"/>
              <a:ext cx="204571" cy="213857"/>
            </a:xfrm>
            <a:prstGeom prst="smileyFac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sp>
          <p:nvSpPr>
            <p:cNvPr id="55" name="Smiley 54"/>
            <p:cNvSpPr/>
            <p:nvPr/>
          </p:nvSpPr>
          <p:spPr bwMode="auto">
            <a:xfrm>
              <a:off x="11169710" y="2827543"/>
              <a:ext cx="204570" cy="215407"/>
            </a:xfrm>
            <a:prstGeom prst="smileyFace">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900"/>
            </a:p>
          </p:txBody>
        </p:sp>
      </p:grpSp>
      <p:pic>
        <p:nvPicPr>
          <p:cNvPr id="13349" name="Grafik 3" descr="Datei:Ecss-project-phases.png – Wikipedia"/>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38369" y="5268635"/>
            <a:ext cx="1488113" cy="53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feil: nach unten 1">
            <a:extLst>
              <a:ext uri="{FF2B5EF4-FFF2-40B4-BE49-F238E27FC236}">
                <a16:creationId xmlns:a16="http://schemas.microsoft.com/office/drawing/2014/main" id="{91F676C5-8238-4570-8B1C-EF92D1F6A671}"/>
              </a:ext>
            </a:extLst>
          </p:cNvPr>
          <p:cNvSpPr/>
          <p:nvPr/>
        </p:nvSpPr>
        <p:spPr>
          <a:xfrm>
            <a:off x="2285904" y="2391575"/>
            <a:ext cx="291862" cy="26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de-DE" sz="900" dirty="0"/>
              <a:t>Key &amp; </a:t>
            </a:r>
            <a:r>
              <a:rPr lang="de-DE" sz="900" dirty="0" err="1"/>
              <a:t>Process</a:t>
            </a:r>
            <a:r>
              <a:rPr lang="de-DE" sz="900" dirty="0"/>
              <a:t> Performance </a:t>
            </a:r>
            <a:r>
              <a:rPr lang="de-DE" sz="900" dirty="0" err="1"/>
              <a:t>Indicators</a:t>
            </a:r>
            <a:endParaRPr lang="de-DE" sz="900" dirty="0"/>
          </a:p>
        </p:txBody>
      </p:sp>
      <p:pic>
        <p:nvPicPr>
          <p:cNvPr id="62" name="Grafik 61">
            <a:extLst>
              <a:ext uri="{FF2B5EF4-FFF2-40B4-BE49-F238E27FC236}">
                <a16:creationId xmlns:a16="http://schemas.microsoft.com/office/drawing/2014/main" id="{60CAED16-E935-4E00-A21E-C071297454B5}"/>
              </a:ext>
            </a:extLst>
          </p:cNvPr>
          <p:cNvPicPr/>
          <p:nvPr/>
        </p:nvPicPr>
        <p:blipFill rotWithShape="1">
          <a:blip r:embed="rId6" cstate="print">
            <a:extLst>
              <a:ext uri="{28A0092B-C50C-407E-A947-70E740481C1C}">
                <a14:useLocalDpi xmlns:a14="http://schemas.microsoft.com/office/drawing/2010/main" val="0"/>
              </a:ext>
            </a:extLst>
          </a:blip>
          <a:srcRect l="-1474" t="15606" r="55413" b="-5104"/>
          <a:stretch/>
        </p:blipFill>
        <p:spPr bwMode="auto">
          <a:xfrm>
            <a:off x="2733244" y="3794733"/>
            <a:ext cx="1465721" cy="622757"/>
          </a:xfrm>
          <a:prstGeom prst="rect">
            <a:avLst/>
          </a:prstGeom>
          <a:noFill/>
        </p:spPr>
      </p:pic>
      <p:sp>
        <p:nvSpPr>
          <p:cNvPr id="10" name="Textfeld 9">
            <a:extLst>
              <a:ext uri="{FF2B5EF4-FFF2-40B4-BE49-F238E27FC236}">
                <a16:creationId xmlns:a16="http://schemas.microsoft.com/office/drawing/2014/main" id="{07655CDD-59B7-4C0C-A55C-67BD8754E852}"/>
              </a:ext>
            </a:extLst>
          </p:cNvPr>
          <p:cNvSpPr txBox="1"/>
          <p:nvPr/>
        </p:nvSpPr>
        <p:spPr>
          <a:xfrm>
            <a:off x="4115361" y="3859619"/>
            <a:ext cx="594462" cy="334835"/>
          </a:xfrm>
          <a:prstGeom prst="rect">
            <a:avLst/>
          </a:prstGeom>
          <a:noFill/>
        </p:spPr>
        <p:txBody>
          <a:bodyPr wrap="square" rtlCol="0">
            <a:spAutoFit/>
          </a:bodyPr>
          <a:lstStyle/>
          <a:p>
            <a:r>
              <a:rPr lang="de-DE" sz="788" dirty="0"/>
              <a:t>Design</a:t>
            </a:r>
          </a:p>
          <a:p>
            <a:r>
              <a:rPr lang="de-DE" sz="788" dirty="0" err="1"/>
              <a:t>Thinking</a:t>
            </a:r>
            <a:endParaRPr lang="de-DE" sz="788" dirty="0"/>
          </a:p>
        </p:txBody>
      </p:sp>
      <p:sp>
        <p:nvSpPr>
          <p:cNvPr id="66" name="Textfeld 65">
            <a:extLst>
              <a:ext uri="{FF2B5EF4-FFF2-40B4-BE49-F238E27FC236}">
                <a16:creationId xmlns:a16="http://schemas.microsoft.com/office/drawing/2014/main" id="{80BE65BB-EDA6-486C-9170-609FBA7ACDD5}"/>
              </a:ext>
            </a:extLst>
          </p:cNvPr>
          <p:cNvSpPr txBox="1"/>
          <p:nvPr/>
        </p:nvSpPr>
        <p:spPr>
          <a:xfrm>
            <a:off x="3999237" y="4616378"/>
            <a:ext cx="654300" cy="334835"/>
          </a:xfrm>
          <a:prstGeom prst="rect">
            <a:avLst/>
          </a:prstGeom>
          <a:noFill/>
        </p:spPr>
        <p:txBody>
          <a:bodyPr wrap="square" rtlCol="0">
            <a:spAutoFit/>
          </a:bodyPr>
          <a:lstStyle/>
          <a:p>
            <a:r>
              <a:rPr lang="de-DE" sz="788" dirty="0"/>
              <a:t>Aktivitäts-</a:t>
            </a:r>
          </a:p>
          <a:p>
            <a:r>
              <a:rPr lang="de-DE" sz="788" dirty="0" err="1"/>
              <a:t>bündel</a:t>
            </a:r>
            <a:endParaRPr lang="de-DE" sz="788" dirty="0"/>
          </a:p>
        </p:txBody>
      </p:sp>
      <p:sp>
        <p:nvSpPr>
          <p:cNvPr id="67" name="Textfeld 66">
            <a:extLst>
              <a:ext uri="{FF2B5EF4-FFF2-40B4-BE49-F238E27FC236}">
                <a16:creationId xmlns:a16="http://schemas.microsoft.com/office/drawing/2014/main" id="{47151162-3DBD-40B4-BDE5-98555372B9B1}"/>
              </a:ext>
            </a:extLst>
          </p:cNvPr>
          <p:cNvSpPr txBox="1"/>
          <p:nvPr/>
        </p:nvSpPr>
        <p:spPr>
          <a:xfrm>
            <a:off x="3702685" y="4352686"/>
            <a:ext cx="487365" cy="213585"/>
          </a:xfrm>
          <a:prstGeom prst="rect">
            <a:avLst/>
          </a:prstGeom>
          <a:noFill/>
        </p:spPr>
        <p:txBody>
          <a:bodyPr wrap="square" rtlCol="0">
            <a:spAutoFit/>
          </a:bodyPr>
          <a:lstStyle/>
          <a:p>
            <a:r>
              <a:rPr lang="de-DE" sz="788" dirty="0"/>
              <a:t>Team</a:t>
            </a:r>
          </a:p>
        </p:txBody>
      </p:sp>
      <p:sp>
        <p:nvSpPr>
          <p:cNvPr id="5" name="Textfeld 4">
            <a:extLst>
              <a:ext uri="{FF2B5EF4-FFF2-40B4-BE49-F238E27FC236}">
                <a16:creationId xmlns:a16="http://schemas.microsoft.com/office/drawing/2014/main" id="{90328037-F4D3-4E25-8DDB-DD08E1430A5F}"/>
              </a:ext>
            </a:extLst>
          </p:cNvPr>
          <p:cNvSpPr txBox="1"/>
          <p:nvPr/>
        </p:nvSpPr>
        <p:spPr>
          <a:xfrm>
            <a:off x="2179715" y="5416548"/>
            <a:ext cx="622016" cy="219291"/>
          </a:xfrm>
          <a:prstGeom prst="rect">
            <a:avLst/>
          </a:prstGeom>
          <a:noFill/>
        </p:spPr>
        <p:txBody>
          <a:bodyPr wrap="square" rtlCol="0">
            <a:spAutoFit/>
          </a:bodyPr>
          <a:lstStyle/>
          <a:p>
            <a:r>
              <a:rPr lang="de-DE" sz="825" dirty="0"/>
              <a:t>Planung</a:t>
            </a:r>
          </a:p>
        </p:txBody>
      </p:sp>
      <p:sp>
        <p:nvSpPr>
          <p:cNvPr id="6" name="Textfeld 5">
            <a:extLst>
              <a:ext uri="{FF2B5EF4-FFF2-40B4-BE49-F238E27FC236}">
                <a16:creationId xmlns:a16="http://schemas.microsoft.com/office/drawing/2014/main" id="{BAB048B2-3B5A-488A-87E9-3B9422ED813B}"/>
              </a:ext>
            </a:extLst>
          </p:cNvPr>
          <p:cNvSpPr txBox="1"/>
          <p:nvPr/>
        </p:nvSpPr>
        <p:spPr>
          <a:xfrm rot="16200000">
            <a:off x="2124976" y="4206676"/>
            <a:ext cx="1153246" cy="219291"/>
          </a:xfrm>
          <a:prstGeom prst="rect">
            <a:avLst/>
          </a:prstGeom>
          <a:noFill/>
        </p:spPr>
        <p:txBody>
          <a:bodyPr wrap="square" rtlCol="0">
            <a:spAutoFit/>
          </a:bodyPr>
          <a:lstStyle/>
          <a:p>
            <a:r>
              <a:rPr lang="de-DE" sz="825" dirty="0"/>
              <a:t>Vorgehensstruktur</a:t>
            </a:r>
          </a:p>
        </p:txBody>
      </p:sp>
      <p:sp>
        <p:nvSpPr>
          <p:cNvPr id="58" name="Textfeld 3">
            <a:extLst>
              <a:ext uri="{FF2B5EF4-FFF2-40B4-BE49-F238E27FC236}">
                <a16:creationId xmlns:a16="http://schemas.microsoft.com/office/drawing/2014/main" id="{7FB30D30-25A7-4E36-A8AC-CC383D484C11}"/>
              </a:ext>
            </a:extLst>
          </p:cNvPr>
          <p:cNvSpPr txBox="1">
            <a:spLocks noChangeArrowheads="1"/>
          </p:cNvSpPr>
          <p:nvPr/>
        </p:nvSpPr>
        <p:spPr bwMode="auto">
          <a:xfrm>
            <a:off x="2547023" y="1859308"/>
            <a:ext cx="1747766"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Geschäftsmodell und -strategie</a:t>
            </a:r>
          </a:p>
        </p:txBody>
      </p:sp>
      <p:sp>
        <p:nvSpPr>
          <p:cNvPr id="59" name="Textfeld 4">
            <a:extLst>
              <a:ext uri="{FF2B5EF4-FFF2-40B4-BE49-F238E27FC236}">
                <a16:creationId xmlns:a16="http://schemas.microsoft.com/office/drawing/2014/main" id="{4AF22214-FBB7-4F6C-878B-C207E4FE077E}"/>
              </a:ext>
            </a:extLst>
          </p:cNvPr>
          <p:cNvSpPr txBox="1">
            <a:spLocks noChangeArrowheads="1"/>
          </p:cNvSpPr>
          <p:nvPr/>
        </p:nvSpPr>
        <p:spPr bwMode="auto">
          <a:xfrm>
            <a:off x="2547023" y="2012307"/>
            <a:ext cx="170885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Unternehmensarchitektur</a:t>
            </a:r>
          </a:p>
        </p:txBody>
      </p:sp>
      <p:sp>
        <p:nvSpPr>
          <p:cNvPr id="60" name="Textfeld 59">
            <a:extLst>
              <a:ext uri="{FF2B5EF4-FFF2-40B4-BE49-F238E27FC236}">
                <a16:creationId xmlns:a16="http://schemas.microsoft.com/office/drawing/2014/main" id="{3D498BDB-B9B5-4392-BCAF-50B0B2EC9690}"/>
              </a:ext>
            </a:extLst>
          </p:cNvPr>
          <p:cNvSpPr txBox="1"/>
          <p:nvPr/>
        </p:nvSpPr>
        <p:spPr>
          <a:xfrm>
            <a:off x="2587507" y="2347599"/>
            <a:ext cx="1968492" cy="507831"/>
          </a:xfrm>
          <a:prstGeom prst="rect">
            <a:avLst/>
          </a:prstGeom>
          <a:solidFill>
            <a:schemeClr val="bg1"/>
          </a:solidFill>
          <a:ln w="9525">
            <a:solidFill>
              <a:schemeClr val="tx1"/>
            </a:solidFill>
          </a:ln>
        </p:spPr>
        <p:txBody>
          <a:bodyPr wrap="square">
            <a:spAutoFit/>
          </a:bodyPr>
          <a:lstStyle/>
          <a:p>
            <a:pPr algn="ctr">
              <a:defRPr/>
            </a:pPr>
            <a:r>
              <a:rPr lang="de-DE" sz="675" b="1" dirty="0"/>
              <a:t>Unterstützungskonzepte:</a:t>
            </a:r>
          </a:p>
          <a:p>
            <a:pPr algn="ctr">
              <a:defRPr/>
            </a:pPr>
            <a:r>
              <a:rPr lang="de-DE" sz="675" dirty="0"/>
              <a:t>Total Quality Management, Plan-Do-Check-Act, ISO 9001, EFQM, ITIL, TOGAF, </a:t>
            </a:r>
            <a:r>
              <a:rPr lang="de-DE" sz="675" dirty="0" err="1"/>
              <a:t>ArchiMate</a:t>
            </a:r>
            <a:endParaRPr lang="de-DE" sz="675" dirty="0"/>
          </a:p>
        </p:txBody>
      </p:sp>
      <p:sp>
        <p:nvSpPr>
          <p:cNvPr id="61" name="Textfeld 60">
            <a:extLst>
              <a:ext uri="{FF2B5EF4-FFF2-40B4-BE49-F238E27FC236}">
                <a16:creationId xmlns:a16="http://schemas.microsoft.com/office/drawing/2014/main" id="{73AF2240-04FF-4038-820E-07D5CC286E3D}"/>
              </a:ext>
            </a:extLst>
          </p:cNvPr>
          <p:cNvSpPr txBox="1"/>
          <p:nvPr/>
        </p:nvSpPr>
        <p:spPr>
          <a:xfrm>
            <a:off x="2577864" y="2895327"/>
            <a:ext cx="1987778" cy="403957"/>
          </a:xfrm>
          <a:prstGeom prst="rect">
            <a:avLst/>
          </a:prstGeom>
          <a:solidFill>
            <a:schemeClr val="bg1"/>
          </a:solidFill>
          <a:ln w="9525">
            <a:solidFill>
              <a:schemeClr val="tx1"/>
            </a:solidFill>
          </a:ln>
        </p:spPr>
        <p:txBody>
          <a:bodyPr wrap="square">
            <a:spAutoFit/>
          </a:bodyPr>
          <a:lstStyle>
            <a:defPPr>
              <a:defRPr lang="de-DE"/>
            </a:defPPr>
            <a:lvl1pPr algn="ctr">
              <a:defRPr sz="969" b="1"/>
            </a:lvl1pPr>
          </a:lstStyle>
          <a:p>
            <a:r>
              <a:rPr lang="de-DE" sz="675" dirty="0"/>
              <a:t>Beschreibungssprachen:</a:t>
            </a:r>
          </a:p>
          <a:p>
            <a:r>
              <a:rPr lang="de-DE" sz="675" b="0" dirty="0"/>
              <a:t>Sprachgrammatik, Flussdiagramme, EPK, eEPK, BPMN, S-BPM, …</a:t>
            </a:r>
          </a:p>
        </p:txBody>
      </p:sp>
      <p:sp>
        <p:nvSpPr>
          <p:cNvPr id="64" name="Eingekerbter Richtungspfeil 3">
            <a:extLst>
              <a:ext uri="{FF2B5EF4-FFF2-40B4-BE49-F238E27FC236}">
                <a16:creationId xmlns:a16="http://schemas.microsoft.com/office/drawing/2014/main" id="{841794A2-DBDD-415D-8BC1-47B4F6A4DAFF}"/>
              </a:ext>
            </a:extLst>
          </p:cNvPr>
          <p:cNvSpPr>
            <a:spLocks noChangeArrowheads="1"/>
          </p:cNvSpPr>
          <p:nvPr/>
        </p:nvSpPr>
        <p:spPr bwMode="auto">
          <a:xfrm rot="5400000">
            <a:off x="2413250" y="1903945"/>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5" name="Eingekerbter Richtungspfeil 42">
            <a:extLst>
              <a:ext uri="{FF2B5EF4-FFF2-40B4-BE49-F238E27FC236}">
                <a16:creationId xmlns:a16="http://schemas.microsoft.com/office/drawing/2014/main" id="{6AD6ACE9-4CA2-450F-B40B-80BAF12B471D}"/>
              </a:ext>
            </a:extLst>
          </p:cNvPr>
          <p:cNvSpPr>
            <a:spLocks noChangeArrowheads="1"/>
          </p:cNvSpPr>
          <p:nvPr/>
        </p:nvSpPr>
        <p:spPr bwMode="auto">
          <a:xfrm rot="5400000">
            <a:off x="2413250" y="2063470"/>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8" name="Eingekerbter Richtungspfeil 45">
            <a:extLst>
              <a:ext uri="{FF2B5EF4-FFF2-40B4-BE49-F238E27FC236}">
                <a16:creationId xmlns:a16="http://schemas.microsoft.com/office/drawing/2014/main" id="{AFD349C1-168C-444C-9A96-095EB9FDCAC0}"/>
              </a:ext>
            </a:extLst>
          </p:cNvPr>
          <p:cNvSpPr>
            <a:spLocks noChangeArrowheads="1"/>
          </p:cNvSpPr>
          <p:nvPr/>
        </p:nvSpPr>
        <p:spPr bwMode="auto">
          <a:xfrm rot="5400000">
            <a:off x="2410141" y="2214203"/>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9" name="Textfeld 4">
            <a:extLst>
              <a:ext uri="{FF2B5EF4-FFF2-40B4-BE49-F238E27FC236}">
                <a16:creationId xmlns:a16="http://schemas.microsoft.com/office/drawing/2014/main" id="{A2B524B9-9B93-4FB7-9641-11773330C47C}"/>
              </a:ext>
            </a:extLst>
          </p:cNvPr>
          <p:cNvSpPr txBox="1">
            <a:spLocks noChangeArrowheads="1"/>
          </p:cNvSpPr>
          <p:nvPr/>
        </p:nvSpPr>
        <p:spPr bwMode="auto">
          <a:xfrm>
            <a:off x="2542374" y="2160444"/>
            <a:ext cx="1260514"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Geschäftsprozesse</a:t>
            </a:r>
          </a:p>
        </p:txBody>
      </p:sp>
      <p:sp>
        <p:nvSpPr>
          <p:cNvPr id="70" name="Textfeld 69">
            <a:extLst>
              <a:ext uri="{FF2B5EF4-FFF2-40B4-BE49-F238E27FC236}">
                <a16:creationId xmlns:a16="http://schemas.microsoft.com/office/drawing/2014/main" id="{1E9A3623-0B9D-4BFF-BD4D-B5F1E5BFD7D5}"/>
              </a:ext>
            </a:extLst>
          </p:cNvPr>
          <p:cNvSpPr txBox="1"/>
          <p:nvPr/>
        </p:nvSpPr>
        <p:spPr>
          <a:xfrm>
            <a:off x="2573647" y="3330631"/>
            <a:ext cx="2005856" cy="507831"/>
          </a:xfrm>
          <a:prstGeom prst="rect">
            <a:avLst/>
          </a:prstGeom>
          <a:solidFill>
            <a:schemeClr val="bg1"/>
          </a:solidFill>
          <a:ln w="9525">
            <a:solidFill>
              <a:schemeClr val="tx1"/>
            </a:solidFill>
          </a:ln>
        </p:spPr>
        <p:txBody>
          <a:bodyPr wrap="square">
            <a:spAutoFit/>
          </a:bodyPr>
          <a:lstStyle/>
          <a:p>
            <a:pPr algn="ctr">
              <a:defRPr/>
            </a:pPr>
            <a:r>
              <a:rPr lang="de-DE" sz="675" b="1" dirty="0"/>
              <a:t>Digitalisierung</a:t>
            </a:r>
          </a:p>
          <a:p>
            <a:pPr algn="ctr">
              <a:defRPr/>
            </a:pPr>
            <a:r>
              <a:rPr lang="de-DE" sz="675" dirty="0"/>
              <a:t>umsetzungsgetreue Spezifikation, </a:t>
            </a:r>
            <a:r>
              <a:rPr lang="de-DE" sz="675" dirty="0" err="1"/>
              <a:t>Datenhhaltung</a:t>
            </a:r>
            <a:r>
              <a:rPr lang="de-DE" sz="675" dirty="0"/>
              <a:t>, Datenverarbeitung, Ablauf- und Kommunikationssteuerung, IT-Plattform</a:t>
            </a:r>
          </a:p>
        </p:txBody>
      </p:sp>
      <p:pic>
        <p:nvPicPr>
          <p:cNvPr id="14" name="Grafik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68584" y="4388219"/>
            <a:ext cx="1165988" cy="598706"/>
          </a:xfrm>
          <a:prstGeom prst="rect">
            <a:avLst/>
          </a:prstGeom>
        </p:spPr>
      </p:pic>
      <p:sp>
        <p:nvSpPr>
          <p:cNvPr id="75" name="Textfeld 21"/>
          <p:cNvSpPr txBox="1">
            <a:spLocks noChangeArrowheads="1"/>
          </p:cNvSpPr>
          <p:nvPr/>
        </p:nvSpPr>
        <p:spPr bwMode="auto">
          <a:xfrm>
            <a:off x="5222564" y="4536801"/>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83173" y="443548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17861" y="4405037"/>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78498" y="438898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Grafik 78"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28030" y="4664161"/>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67831" y="4711430"/>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491537" y="570791"/>
            <a:ext cx="5786961" cy="410842"/>
          </a:xfrm>
        </p:spPr>
        <p:txBody>
          <a:bodyPr/>
          <a:lstStyle/>
          <a:p>
            <a:r>
              <a:rPr lang="de-DE" dirty="0"/>
              <a:t>Kontinuierliche Verbesserung</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dirty="0"/>
              <a:t>SS 2019</a:t>
            </a:r>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15</a:t>
            </a:fld>
            <a:endParaRPr lang="de-DE" dirty="0"/>
          </a:p>
        </p:txBody>
      </p:sp>
      <p:sp>
        <p:nvSpPr>
          <p:cNvPr id="11" name="Datumsplatzhalter 10">
            <a:extLst>
              <a:ext uri="{FF2B5EF4-FFF2-40B4-BE49-F238E27FC236}">
                <a16:creationId xmlns:a16="http://schemas.microsoft.com/office/drawing/2014/main" id="{EE77FD76-66DB-4A2B-B6E7-959FD046FCE3}"/>
              </a:ext>
            </a:extLst>
          </p:cNvPr>
          <p:cNvSpPr>
            <a:spLocks noGrp="1"/>
          </p:cNvSpPr>
          <p:nvPr>
            <p:ph type="dt" sz="half" idx="10"/>
          </p:nvPr>
        </p:nvSpPr>
        <p:spPr/>
        <p:txBody>
          <a:bodyPr/>
          <a:lstStyle/>
          <a:p>
            <a:fld id="{7D1FB4E1-9C27-4F1C-8F59-134D09EF441A}" type="datetime1">
              <a:rPr lang="de-DE" smtClean="0"/>
              <a:t>18.02.2019</a:t>
            </a:fld>
            <a:endParaRPr lang="de-DE" dirty="0"/>
          </a:p>
        </p:txBody>
      </p:sp>
      <p:sp>
        <p:nvSpPr>
          <p:cNvPr id="57" name="Textfeld 39">
            <a:extLst>
              <a:ext uri="{FF2B5EF4-FFF2-40B4-BE49-F238E27FC236}">
                <a16:creationId xmlns:a16="http://schemas.microsoft.com/office/drawing/2014/main" id="{759944E1-2399-4F06-B77D-73E6487793FC}"/>
              </a:ext>
            </a:extLst>
          </p:cNvPr>
          <p:cNvSpPr txBox="1">
            <a:spLocks noChangeArrowheads="1"/>
          </p:cNvSpPr>
          <p:nvPr/>
        </p:nvSpPr>
        <p:spPr bwMode="auto">
          <a:xfrm>
            <a:off x="6673342" y="5493968"/>
            <a:ext cx="609142"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675" dirty="0"/>
              <a:t>Betrieb &amp;</a:t>
            </a:r>
          </a:p>
          <a:p>
            <a:pPr>
              <a:spcBef>
                <a:spcPct val="0"/>
              </a:spcBef>
              <a:buClrTx/>
              <a:buFontTx/>
              <a:buNone/>
              <a:defRPr/>
            </a:pPr>
            <a:r>
              <a:rPr lang="de-DE" altLang="de-DE" sz="675" dirty="0"/>
              <a:t>Monitoring</a:t>
            </a:r>
          </a:p>
        </p:txBody>
      </p:sp>
      <p:pic>
        <p:nvPicPr>
          <p:cNvPr id="63" name="Grafik 62" descr="File:Zahnräder nebeneinander.jpg - Wikimedia Commons">
            <a:extLst>
              <a:ext uri="{FF2B5EF4-FFF2-40B4-BE49-F238E27FC236}">
                <a16:creationId xmlns:a16="http://schemas.microsoft.com/office/drawing/2014/main" id="{2ADA280C-2252-46DC-A76D-2833148D2A9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683168" y="5177348"/>
            <a:ext cx="408851" cy="273692"/>
          </a:xfrm>
          <a:prstGeom prst="rect">
            <a:avLst/>
          </a:prstGeom>
        </p:spPr>
      </p:pic>
      <p:pic>
        <p:nvPicPr>
          <p:cNvPr id="71" name="Grafik 9" descr="Einige Kennzahlen zum grünen Mitgliederentscheid | till we *)">
            <a:extLst>
              <a:ext uri="{FF2B5EF4-FFF2-40B4-BE49-F238E27FC236}">
                <a16:creationId xmlns:a16="http://schemas.microsoft.com/office/drawing/2014/main" id="{FB47DBF9-41CE-4618-8542-7D2E84837D80}"/>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1096" t="20868"/>
          <a:stretch/>
        </p:blipFill>
        <p:spPr bwMode="auto">
          <a:xfrm>
            <a:off x="6884442" y="4976179"/>
            <a:ext cx="398043" cy="1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Textfeld 39">
            <a:extLst>
              <a:ext uri="{FF2B5EF4-FFF2-40B4-BE49-F238E27FC236}">
                <a16:creationId xmlns:a16="http://schemas.microsoft.com/office/drawing/2014/main" id="{5DE93BF1-04A4-43DC-BC5F-C105BC4327D9}"/>
              </a:ext>
            </a:extLst>
          </p:cNvPr>
          <p:cNvSpPr txBox="1">
            <a:spLocks noChangeArrowheads="1"/>
          </p:cNvSpPr>
          <p:nvPr/>
        </p:nvSpPr>
        <p:spPr bwMode="auto">
          <a:xfrm>
            <a:off x="6555490" y="4840912"/>
            <a:ext cx="385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600" dirty="0"/>
              <a:t>KPIs</a:t>
            </a:r>
          </a:p>
          <a:p>
            <a:pPr>
              <a:spcBef>
                <a:spcPct val="0"/>
              </a:spcBef>
              <a:buClrTx/>
              <a:buFontTx/>
              <a:buNone/>
              <a:defRPr/>
            </a:pPr>
            <a:r>
              <a:rPr lang="de-DE" altLang="de-DE" sz="600" dirty="0"/>
              <a:t>&amp; PPIs</a:t>
            </a:r>
          </a:p>
        </p:txBody>
      </p:sp>
      <p:pic>
        <p:nvPicPr>
          <p:cNvPr id="73" name="Grafik 72" descr="man with a computer by yenlung">
            <a:extLst>
              <a:ext uri="{FF2B5EF4-FFF2-40B4-BE49-F238E27FC236}">
                <a16:creationId xmlns:a16="http://schemas.microsoft.com/office/drawing/2014/main" id="{9A0C0476-8310-400D-A8D3-431F2DFDAEBC}"/>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95481" y="4476958"/>
            <a:ext cx="181760" cy="170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Textfeld 73">
            <a:extLst>
              <a:ext uri="{FF2B5EF4-FFF2-40B4-BE49-F238E27FC236}">
                <a16:creationId xmlns:a16="http://schemas.microsoft.com/office/drawing/2014/main" id="{6F56F250-2BB3-4474-9066-083D24A751DE}"/>
              </a:ext>
            </a:extLst>
          </p:cNvPr>
          <p:cNvSpPr txBox="1"/>
          <p:nvPr/>
        </p:nvSpPr>
        <p:spPr>
          <a:xfrm rot="16200000">
            <a:off x="6878641" y="3987060"/>
            <a:ext cx="962681" cy="213585"/>
          </a:xfrm>
          <a:prstGeom prst="rect">
            <a:avLst/>
          </a:prstGeom>
          <a:noFill/>
        </p:spPr>
        <p:txBody>
          <a:bodyPr wrap="square">
            <a:spAutoFit/>
          </a:bodyPr>
          <a:lstStyle/>
          <a:p>
            <a:pPr>
              <a:defRPr/>
            </a:pPr>
            <a:r>
              <a:rPr lang="de-DE" sz="788" b="1" dirty="0">
                <a:latin typeface="Arial" panose="020B0604020202020204" pitchFamily="34" charset="0"/>
                <a:cs typeface="Arial" panose="020B0604020202020204" pitchFamily="34" charset="0"/>
              </a:rPr>
              <a:t>Verbesserung?</a:t>
            </a:r>
          </a:p>
        </p:txBody>
      </p:sp>
      <p:cxnSp>
        <p:nvCxnSpPr>
          <p:cNvPr id="81" name="Gerader Verbinder 80">
            <a:extLst>
              <a:ext uri="{FF2B5EF4-FFF2-40B4-BE49-F238E27FC236}">
                <a16:creationId xmlns:a16="http://schemas.microsoft.com/office/drawing/2014/main" id="{9DE052DD-569B-4A77-BF92-24D4A7B6A2FD}"/>
              </a:ext>
            </a:extLst>
          </p:cNvPr>
          <p:cNvCxnSpPr>
            <a:cxnSpLocks/>
          </p:cNvCxnSpPr>
          <p:nvPr/>
        </p:nvCxnSpPr>
        <p:spPr>
          <a:xfrm>
            <a:off x="1724611" y="1778101"/>
            <a:ext cx="574360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2" name="Gerader Verbinder 81">
            <a:extLst>
              <a:ext uri="{FF2B5EF4-FFF2-40B4-BE49-F238E27FC236}">
                <a16:creationId xmlns:a16="http://schemas.microsoft.com/office/drawing/2014/main" id="{ED89A240-5942-4A80-BDFF-4B039CDA2591}"/>
              </a:ext>
            </a:extLst>
          </p:cNvPr>
          <p:cNvCxnSpPr>
            <a:cxnSpLocks/>
          </p:cNvCxnSpPr>
          <p:nvPr/>
        </p:nvCxnSpPr>
        <p:spPr>
          <a:xfrm>
            <a:off x="7190579" y="5220873"/>
            <a:ext cx="30320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3" name="Gerade Verbindung mit Pfeil 82">
            <a:extLst>
              <a:ext uri="{FF2B5EF4-FFF2-40B4-BE49-F238E27FC236}">
                <a16:creationId xmlns:a16="http://schemas.microsoft.com/office/drawing/2014/main" id="{7114CCCA-50E2-4003-A334-E1CE2772BBFF}"/>
              </a:ext>
            </a:extLst>
          </p:cNvPr>
          <p:cNvCxnSpPr>
            <a:cxnSpLocks/>
          </p:cNvCxnSpPr>
          <p:nvPr/>
        </p:nvCxnSpPr>
        <p:spPr>
          <a:xfrm>
            <a:off x="1724611" y="1778101"/>
            <a:ext cx="0" cy="59452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4" name="Gerader Verbinder 83">
            <a:extLst>
              <a:ext uri="{FF2B5EF4-FFF2-40B4-BE49-F238E27FC236}">
                <a16:creationId xmlns:a16="http://schemas.microsoft.com/office/drawing/2014/main" id="{87D042DD-D925-4441-8A14-61A33DCF5C86}"/>
              </a:ext>
            </a:extLst>
          </p:cNvPr>
          <p:cNvCxnSpPr>
            <a:cxnSpLocks/>
          </p:cNvCxnSpPr>
          <p:nvPr/>
        </p:nvCxnSpPr>
        <p:spPr>
          <a:xfrm flipH="1" flipV="1">
            <a:off x="7473701" y="1771571"/>
            <a:ext cx="15199" cy="3454367"/>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645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a:t>Was sind nun Geschäftsprozesse?</a:t>
            </a:r>
          </a:p>
        </p:txBody>
      </p:sp>
      <p:sp>
        <p:nvSpPr>
          <p:cNvPr id="8" name="Textplatzhalter 7"/>
          <p:cNvSpPr>
            <a:spLocks noGrp="1"/>
          </p:cNvSpPr>
          <p:nvPr>
            <p:ph type="body" idx="1"/>
          </p:nvPr>
        </p:nvSpPr>
        <p:spPr/>
        <p:txBody>
          <a:bodyPr/>
          <a:lstStyle/>
          <a:p>
            <a:r>
              <a:rPr lang="de-DE" dirty="0"/>
              <a:t>Wo wollen wir hin? Geschäftsprozesse die unserer Vision für das Unternehmen entsprechen?</a:t>
            </a:r>
          </a:p>
        </p:txBody>
      </p:sp>
      <p:sp>
        <p:nvSpPr>
          <p:cNvPr id="4" name="Datumsplatzhalter 3"/>
          <p:cNvSpPr>
            <a:spLocks noGrp="1"/>
          </p:cNvSpPr>
          <p:nvPr>
            <p:ph type="dt" sz="half" idx="10"/>
          </p:nvPr>
        </p:nvSpPr>
        <p:spPr/>
        <p:txBody>
          <a:bodyPr/>
          <a:lstStyle/>
          <a:p>
            <a:fld id="{E929662B-BFD5-4525-8ABA-99206865C0F6}"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5" name="Fußzeilenplatzhalter 4"/>
          <p:cNvSpPr>
            <a:spLocks noGrp="1"/>
          </p:cNvSpPr>
          <p:nvPr>
            <p:ph type="ftr" sz="quarter" idx="11"/>
          </p:nvPr>
        </p:nvSpPr>
        <p:spPr/>
        <p:txBody>
          <a:bodyPr/>
          <a:lstStyle/>
          <a:p>
            <a:r>
              <a:rPr lang="de-DE">
                <a:solidFill>
                  <a:srgbClr val="3E3D40">
                    <a:lumMod val="60000"/>
                    <a:lumOff val="40000"/>
                  </a:srgbClr>
                </a:solidFill>
              </a:rPr>
              <a:t>Simulation WS 2012/2013</a:t>
            </a:r>
            <a:endParaRPr lang="de-DE" dirty="0">
              <a:solidFill>
                <a:srgbClr val="3E3D40">
                  <a:lumMod val="60000"/>
                  <a:lumOff val="40000"/>
                </a:srgbClr>
              </a:solidFill>
            </a:endParaRPr>
          </a:p>
        </p:txBody>
      </p:sp>
      <p:sp>
        <p:nvSpPr>
          <p:cNvPr id="6" name="Foliennummernplatzhalter 5"/>
          <p:cNvSpPr>
            <a:spLocks noGrp="1"/>
          </p:cNvSpPr>
          <p:nvPr>
            <p:ph type="sldNum" sz="quarter" idx="12"/>
          </p:nvPr>
        </p:nvSpPr>
        <p:spPr/>
        <p:txBody>
          <a:bodyPr/>
          <a:lstStyle/>
          <a:p>
            <a:fld id="{71F430A0-DF90-4682-B8C1-1BCFE983D179}" type="slidenum">
              <a:rPr lang="de-DE" smtClean="0">
                <a:solidFill>
                  <a:srgbClr val="3E3D40">
                    <a:lumMod val="60000"/>
                    <a:lumOff val="40000"/>
                  </a:srgbClr>
                </a:solidFill>
              </a:rPr>
              <a:pPr/>
              <a:t>16</a:t>
            </a:fld>
            <a:endParaRPr lang="de-DE">
              <a:solidFill>
                <a:srgbClr val="3E3D40">
                  <a:lumMod val="60000"/>
                  <a:lumOff val="40000"/>
                </a:srgbClr>
              </a:solidFill>
            </a:endParaRPr>
          </a:p>
        </p:txBody>
      </p:sp>
    </p:spTree>
    <p:extLst>
      <p:ext uri="{BB962C8B-B14F-4D97-AF65-F5344CB8AC3E}">
        <p14:creationId xmlns:p14="http://schemas.microsoft.com/office/powerpoint/2010/main" val="1208873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4"/>
          <p:cNvSpPr>
            <a:spLocks noGrp="1"/>
          </p:cNvSpPr>
          <p:nvPr>
            <p:ph type="ctrTitle"/>
          </p:nvPr>
        </p:nvSpPr>
        <p:spPr>
          <a:xfrm>
            <a:off x="571504" y="2143133"/>
            <a:ext cx="7993063" cy="1008063"/>
          </a:xfrm>
        </p:spPr>
        <p:txBody>
          <a:bodyPr/>
          <a:lstStyle/>
          <a:p>
            <a:pPr eaLnBrk="1" hangingPunct="1"/>
            <a:r>
              <a:rPr lang="en-US" b="1"/>
              <a:t>Insurance Scenario for M34</a:t>
            </a:r>
            <a:br>
              <a:rPr lang="en-US" b="1"/>
            </a:br>
            <a:br>
              <a:rPr lang="en-US" b="1"/>
            </a:br>
            <a:r>
              <a:rPr lang="en-US" sz="2000" b="1"/>
              <a:t>Dr. Claus Ziegler, metris GmbH</a:t>
            </a:r>
            <a:br>
              <a:rPr lang="en-US" sz="2000" b="1"/>
            </a:br>
            <a:r>
              <a:rPr lang="en-US" sz="2000" b="1"/>
              <a:t>Gerhard Held, SAP Research</a:t>
            </a:r>
            <a:endParaRPr lang="de-DE" sz="2000" b="1"/>
          </a:p>
        </p:txBody>
      </p:sp>
      <p:sp>
        <p:nvSpPr>
          <p:cNvPr id="3075" name="Untertitel 5"/>
          <p:cNvSpPr>
            <a:spLocks noGrp="1"/>
          </p:cNvSpPr>
          <p:nvPr>
            <p:ph type="subTitle" idx="1"/>
          </p:nvPr>
        </p:nvSpPr>
        <p:spPr>
          <a:xfrm>
            <a:off x="571504" y="3429000"/>
            <a:ext cx="7993063" cy="1752600"/>
          </a:xfrm>
        </p:spPr>
        <p:txBody>
          <a:bodyPr/>
          <a:lstStyle/>
          <a:p>
            <a:pPr eaLnBrk="1" hangingPunct="1"/>
            <a:endParaRPr lang="de-DE"/>
          </a:p>
          <a:p>
            <a:pPr eaLnBrk="1" hangingPunct="1"/>
            <a:r>
              <a:rPr lang="de-DE"/>
              <a:t>TEXO Plenum, Dresden</a:t>
            </a:r>
          </a:p>
          <a:p>
            <a:pPr eaLnBrk="1" hangingPunct="1"/>
            <a:r>
              <a:rPr lang="de-DE"/>
              <a:t>04.-06. November 2009</a:t>
            </a:r>
          </a:p>
        </p:txBody>
      </p:sp>
      <p:sp>
        <p:nvSpPr>
          <p:cNvPr id="4" name="Fußzeilenplatzhalter 3"/>
          <p:cNvSpPr>
            <a:spLocks noGrp="1"/>
          </p:cNvSpPr>
          <p:nvPr>
            <p:ph type="ftr" sz="quarter" idx="4294967295"/>
          </p:nvPr>
        </p:nvSpPr>
        <p:spPr>
          <a:xfrm>
            <a:off x="4" y="6524625"/>
            <a:ext cx="6551613" cy="217488"/>
          </a:xfrm>
        </p:spPr>
        <p:txBody>
          <a:bodyPr/>
          <a:lstStyle/>
          <a:p>
            <a:pPr>
              <a:defRPr/>
            </a:pPr>
            <a:r>
              <a:rPr lang="de-DE">
                <a:solidFill>
                  <a:srgbClr val="FFFFFF"/>
                </a:solidFill>
              </a:rPr>
              <a:t>Place for some additional Information </a:t>
            </a:r>
          </a:p>
        </p:txBody>
      </p:sp>
    </p:spTree>
    <p:extLst>
      <p:ext uri="{BB962C8B-B14F-4D97-AF65-F5344CB8AC3E}">
        <p14:creationId xmlns:p14="http://schemas.microsoft.com/office/powerpoint/2010/main" val="423235255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33"/>
          <p:cNvSpPr>
            <a:spLocks noChangeArrowheads="1"/>
          </p:cNvSpPr>
          <p:nvPr/>
        </p:nvSpPr>
        <p:spPr bwMode="auto">
          <a:xfrm>
            <a:off x="2571750" y="2643188"/>
            <a:ext cx="357188" cy="347662"/>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grpSp>
        <p:nvGrpSpPr>
          <p:cNvPr id="2" name="Group 80"/>
          <p:cNvGrpSpPr>
            <a:grpSpLocks/>
          </p:cNvGrpSpPr>
          <p:nvPr/>
        </p:nvGrpSpPr>
        <p:grpSpPr bwMode="auto">
          <a:xfrm>
            <a:off x="1000123" y="1643071"/>
            <a:ext cx="997174" cy="1214437"/>
            <a:chOff x="4921" y="2100"/>
            <a:chExt cx="676" cy="785"/>
          </a:xfrm>
        </p:grpSpPr>
        <p:grpSp>
          <p:nvGrpSpPr>
            <p:cNvPr id="3" name="Group 81"/>
            <p:cNvGrpSpPr>
              <a:grpSpLocks/>
            </p:cNvGrpSpPr>
            <p:nvPr/>
          </p:nvGrpSpPr>
          <p:grpSpPr bwMode="auto">
            <a:xfrm>
              <a:off x="4921" y="2205"/>
              <a:ext cx="635" cy="680"/>
              <a:chOff x="2904" y="3416"/>
              <a:chExt cx="635" cy="680"/>
            </a:xfrm>
          </p:grpSpPr>
          <p:sp>
            <p:nvSpPr>
              <p:cNvPr id="7" name="Rectangle 82"/>
              <p:cNvSpPr>
                <a:spLocks noChangeArrowheads="1"/>
              </p:cNvSpPr>
              <p:nvPr/>
            </p:nvSpPr>
            <p:spPr bwMode="auto">
              <a:xfrm>
                <a:off x="2926" y="3416"/>
                <a:ext cx="591" cy="680"/>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1600">
                  <a:solidFill>
                    <a:srgbClr val="192126"/>
                  </a:solidFill>
                  <a:latin typeface="Arial" charset="0"/>
                </a:endParaRPr>
              </a:p>
            </p:txBody>
          </p:sp>
          <p:pic>
            <p:nvPicPr>
              <p:cNvPr id="4182" name="Picture 83"/>
              <p:cNvPicPr>
                <a:picLocks noChangeAspect="1" noChangeArrowheads="1"/>
              </p:cNvPicPr>
              <p:nvPr/>
            </p:nvPicPr>
            <p:blipFill>
              <a:blip r:embed="rId2" cstate="print"/>
              <a:srcRect l="11443" t="9912"/>
              <a:stretch>
                <a:fillRect/>
              </a:stretch>
            </p:blipFill>
            <p:spPr bwMode="auto">
              <a:xfrm>
                <a:off x="3028" y="3430"/>
                <a:ext cx="396" cy="409"/>
              </a:xfrm>
              <a:prstGeom prst="rect">
                <a:avLst/>
              </a:prstGeom>
              <a:noFill/>
              <a:ln w="12700">
                <a:noFill/>
                <a:miter lim="800000"/>
                <a:headEnd/>
                <a:tailEnd/>
              </a:ln>
            </p:spPr>
          </p:pic>
          <p:sp>
            <p:nvSpPr>
              <p:cNvPr id="4183" name="Text Box 84"/>
              <p:cNvSpPr txBox="1">
                <a:spLocks noChangeArrowheads="1"/>
              </p:cNvSpPr>
              <p:nvPr/>
            </p:nvSpPr>
            <p:spPr bwMode="auto">
              <a:xfrm>
                <a:off x="2904" y="3846"/>
                <a:ext cx="635" cy="220"/>
              </a:xfrm>
              <a:prstGeom prst="rect">
                <a:avLst/>
              </a:prstGeom>
              <a:noFill/>
              <a:ln w="12700">
                <a:noFill/>
                <a:miter lim="800000"/>
                <a:headEnd/>
                <a:tailEnd/>
              </a:ln>
            </p:spPr>
            <p:txBody>
              <a:bodyPr lIns="90000" tIns="46800" rIns="90000" bIns="46800">
                <a:spAutoFit/>
              </a:bodyPr>
              <a:lstStyle/>
              <a:p>
                <a:pPr algn="ctr" eaLnBrk="0" fontAlgn="base" hangingPunct="0">
                  <a:spcBef>
                    <a:spcPct val="50000"/>
                  </a:spcBef>
                  <a:spcAft>
                    <a:spcPct val="0"/>
                  </a:spcAft>
                </a:pPr>
                <a:r>
                  <a:rPr lang="de-DE" sz="800" b="1">
                    <a:solidFill>
                      <a:srgbClr val="192126"/>
                    </a:solidFill>
                    <a:latin typeface="Arial" charset="0"/>
                  </a:rPr>
                  <a:t>Geschädigte GS</a:t>
                </a:r>
              </a:p>
            </p:txBody>
          </p:sp>
        </p:grpSp>
        <p:grpSp>
          <p:nvGrpSpPr>
            <p:cNvPr id="4" name="Group 85"/>
            <p:cNvGrpSpPr>
              <a:grpSpLocks/>
            </p:cNvGrpSpPr>
            <p:nvPr/>
          </p:nvGrpSpPr>
          <p:grpSpPr bwMode="auto">
            <a:xfrm>
              <a:off x="5371" y="2100"/>
              <a:ext cx="226" cy="226"/>
              <a:chOff x="431" y="3154"/>
              <a:chExt cx="226" cy="226"/>
            </a:xfrm>
          </p:grpSpPr>
          <p:sp>
            <p:nvSpPr>
              <p:cNvPr id="4179" name="Oval 86"/>
              <p:cNvSpPr>
                <a:spLocks noChangeArrowheads="1"/>
              </p:cNvSpPr>
              <p:nvPr/>
            </p:nvSpPr>
            <p:spPr bwMode="auto">
              <a:xfrm>
                <a:off x="431" y="3154"/>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sp>
            <p:nvSpPr>
              <p:cNvPr id="4180" name="Text Box 87"/>
              <p:cNvSpPr txBox="1">
                <a:spLocks noChangeArrowheads="1"/>
              </p:cNvSpPr>
              <p:nvPr/>
            </p:nvSpPr>
            <p:spPr bwMode="auto">
              <a:xfrm>
                <a:off x="451" y="3154"/>
                <a:ext cx="200" cy="2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600">
                    <a:solidFill>
                      <a:srgbClr val="192126"/>
                    </a:solidFill>
                    <a:latin typeface="Arial" charset="0"/>
                  </a:rPr>
                  <a:t>1</a:t>
                </a:r>
              </a:p>
            </p:txBody>
          </p:sp>
        </p:grpSp>
      </p:grpSp>
      <p:grpSp>
        <p:nvGrpSpPr>
          <p:cNvPr id="5" name="Group 35"/>
          <p:cNvGrpSpPr>
            <a:grpSpLocks noChangeAspect="1"/>
          </p:cNvGrpSpPr>
          <p:nvPr/>
        </p:nvGrpSpPr>
        <p:grpSpPr bwMode="auto">
          <a:xfrm>
            <a:off x="3857625" y="1643063"/>
            <a:ext cx="1084407" cy="1073150"/>
            <a:chOff x="1383" y="1566"/>
            <a:chExt cx="785" cy="775"/>
          </a:xfrm>
        </p:grpSpPr>
        <p:grpSp>
          <p:nvGrpSpPr>
            <p:cNvPr id="6" name="Group 36"/>
            <p:cNvGrpSpPr>
              <a:grpSpLocks/>
            </p:cNvGrpSpPr>
            <p:nvPr/>
          </p:nvGrpSpPr>
          <p:grpSpPr bwMode="auto">
            <a:xfrm>
              <a:off x="1383" y="1615"/>
              <a:ext cx="725" cy="726"/>
              <a:chOff x="1883" y="1162"/>
              <a:chExt cx="725" cy="726"/>
            </a:xfrm>
          </p:grpSpPr>
          <p:sp>
            <p:nvSpPr>
              <p:cNvPr id="15" name="Rectangle 37"/>
              <p:cNvSpPr>
                <a:spLocks noChangeArrowheads="1"/>
              </p:cNvSpPr>
              <p:nvPr/>
            </p:nvSpPr>
            <p:spPr bwMode="auto">
              <a:xfrm>
                <a:off x="1883" y="1162"/>
                <a:ext cx="725" cy="72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1600">
                  <a:solidFill>
                    <a:srgbClr val="192126"/>
                  </a:solidFill>
                  <a:latin typeface="Arial" charset="0"/>
                </a:endParaRPr>
              </a:p>
            </p:txBody>
          </p:sp>
          <p:pic>
            <p:nvPicPr>
              <p:cNvPr id="4175"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4176" name="Text Box 39"/>
              <p:cNvSpPr txBox="1">
                <a:spLocks noChangeArrowheads="1"/>
              </p:cNvSpPr>
              <p:nvPr/>
            </p:nvSpPr>
            <p:spPr bwMode="auto">
              <a:xfrm>
                <a:off x="1973" y="1638"/>
                <a:ext cx="543" cy="246"/>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800" b="1">
                    <a:solidFill>
                      <a:srgbClr val="192126"/>
                    </a:solidFill>
                    <a:latin typeface="Arial" charset="0"/>
                  </a:rPr>
                  <a:t>Versicherung V</a:t>
                </a:r>
              </a:p>
            </p:txBody>
          </p:sp>
        </p:grpSp>
        <p:grpSp>
          <p:nvGrpSpPr>
            <p:cNvPr id="8" name="Group 40"/>
            <p:cNvGrpSpPr>
              <a:grpSpLocks/>
            </p:cNvGrpSpPr>
            <p:nvPr/>
          </p:nvGrpSpPr>
          <p:grpSpPr bwMode="auto">
            <a:xfrm>
              <a:off x="1934" y="1566"/>
              <a:ext cx="234" cy="246"/>
              <a:chOff x="431" y="3203"/>
              <a:chExt cx="234" cy="246"/>
            </a:xfrm>
          </p:grpSpPr>
          <p:sp>
            <p:nvSpPr>
              <p:cNvPr id="4172" name="Oval 41"/>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sp>
            <p:nvSpPr>
              <p:cNvPr id="4173" name="Text Box 42"/>
              <p:cNvSpPr txBox="1">
                <a:spLocks noChangeArrowheads="1"/>
              </p:cNvSpPr>
              <p:nvPr/>
            </p:nvSpPr>
            <p:spPr bwMode="auto">
              <a:xfrm>
                <a:off x="451" y="3203"/>
                <a:ext cx="214" cy="24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600">
                    <a:solidFill>
                      <a:srgbClr val="192126"/>
                    </a:solidFill>
                    <a:latin typeface="Arial" charset="0"/>
                  </a:rPr>
                  <a:t>2</a:t>
                </a:r>
              </a:p>
            </p:txBody>
          </p:sp>
        </p:grpSp>
      </p:grpSp>
      <p:grpSp>
        <p:nvGrpSpPr>
          <p:cNvPr id="9" name="Group 27"/>
          <p:cNvGrpSpPr>
            <a:grpSpLocks noChangeAspect="1"/>
          </p:cNvGrpSpPr>
          <p:nvPr/>
        </p:nvGrpSpPr>
        <p:grpSpPr bwMode="auto">
          <a:xfrm>
            <a:off x="4000504" y="4214813"/>
            <a:ext cx="1128713" cy="1073150"/>
            <a:chOff x="2381" y="2163"/>
            <a:chExt cx="734" cy="698"/>
          </a:xfrm>
        </p:grpSpPr>
        <p:grpSp>
          <p:nvGrpSpPr>
            <p:cNvPr id="10" name="Group 28"/>
            <p:cNvGrpSpPr>
              <a:grpSpLocks/>
            </p:cNvGrpSpPr>
            <p:nvPr/>
          </p:nvGrpSpPr>
          <p:grpSpPr bwMode="auto">
            <a:xfrm>
              <a:off x="2381" y="2226"/>
              <a:ext cx="734" cy="635"/>
              <a:chOff x="2880" y="1888"/>
              <a:chExt cx="734" cy="635"/>
            </a:xfrm>
          </p:grpSpPr>
          <p:sp>
            <p:nvSpPr>
              <p:cNvPr id="24" name="Rectangle 29"/>
              <p:cNvSpPr>
                <a:spLocks noChangeArrowheads="1"/>
              </p:cNvSpPr>
              <p:nvPr/>
            </p:nvSpPr>
            <p:spPr bwMode="auto">
              <a:xfrm>
                <a:off x="2880" y="1888"/>
                <a:ext cx="544" cy="63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1600">
                  <a:solidFill>
                    <a:srgbClr val="192126"/>
                  </a:solidFill>
                  <a:latin typeface="Arial" charset="0"/>
                </a:endParaRPr>
              </a:p>
            </p:txBody>
          </p:sp>
          <p:pic>
            <p:nvPicPr>
              <p:cNvPr id="4168"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4169" name="Text Box 31"/>
              <p:cNvSpPr txBox="1">
                <a:spLocks noChangeArrowheads="1"/>
              </p:cNvSpPr>
              <p:nvPr/>
            </p:nvSpPr>
            <p:spPr bwMode="auto">
              <a:xfrm>
                <a:off x="2888" y="2369"/>
                <a:ext cx="726" cy="142"/>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800" b="1">
                    <a:solidFill>
                      <a:srgbClr val="192126"/>
                    </a:solidFill>
                    <a:latin typeface="Arial" charset="0"/>
                  </a:rPr>
                  <a:t>Sanierer S</a:t>
                </a:r>
              </a:p>
            </p:txBody>
          </p:sp>
        </p:grpSp>
        <p:grpSp>
          <p:nvGrpSpPr>
            <p:cNvPr id="11" name="Group 32"/>
            <p:cNvGrpSpPr>
              <a:grpSpLocks/>
            </p:cNvGrpSpPr>
            <p:nvPr/>
          </p:nvGrpSpPr>
          <p:grpSpPr bwMode="auto">
            <a:xfrm>
              <a:off x="2756" y="2163"/>
              <a:ext cx="226" cy="226"/>
              <a:chOff x="431" y="3203"/>
              <a:chExt cx="226" cy="226"/>
            </a:xfrm>
          </p:grpSpPr>
          <p:sp>
            <p:nvSpPr>
              <p:cNvPr id="4165"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sp>
            <p:nvSpPr>
              <p:cNvPr id="4166" name="Text Box 34"/>
              <p:cNvSpPr txBox="1">
                <a:spLocks noChangeArrowheads="1"/>
              </p:cNvSpPr>
              <p:nvPr/>
            </p:nvSpPr>
            <p:spPr bwMode="auto">
              <a:xfrm>
                <a:off x="451" y="3203"/>
                <a:ext cx="192" cy="2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600">
                    <a:solidFill>
                      <a:srgbClr val="192126"/>
                    </a:solidFill>
                    <a:latin typeface="Arial" charset="0"/>
                  </a:rPr>
                  <a:t>4</a:t>
                </a:r>
              </a:p>
            </p:txBody>
          </p:sp>
        </p:grpSp>
      </p:grpSp>
      <p:grpSp>
        <p:nvGrpSpPr>
          <p:cNvPr id="12" name="Group 35"/>
          <p:cNvGrpSpPr>
            <a:grpSpLocks noChangeAspect="1"/>
          </p:cNvGrpSpPr>
          <p:nvPr/>
        </p:nvGrpSpPr>
        <p:grpSpPr bwMode="auto">
          <a:xfrm>
            <a:off x="5715003" y="1711325"/>
            <a:ext cx="2144713" cy="1201738"/>
            <a:chOff x="555" y="1615"/>
            <a:chExt cx="1553" cy="868"/>
          </a:xfrm>
        </p:grpSpPr>
        <p:grpSp>
          <p:nvGrpSpPr>
            <p:cNvPr id="13" name="Group 36"/>
            <p:cNvGrpSpPr>
              <a:grpSpLocks/>
            </p:cNvGrpSpPr>
            <p:nvPr/>
          </p:nvGrpSpPr>
          <p:grpSpPr bwMode="auto">
            <a:xfrm>
              <a:off x="1383" y="1615"/>
              <a:ext cx="725" cy="726"/>
              <a:chOff x="1883" y="1162"/>
              <a:chExt cx="725" cy="726"/>
            </a:xfrm>
          </p:grpSpPr>
          <p:sp>
            <p:nvSpPr>
              <p:cNvPr id="32" name="Rectangle 37"/>
              <p:cNvSpPr>
                <a:spLocks noChangeArrowheads="1"/>
              </p:cNvSpPr>
              <p:nvPr/>
            </p:nvSpPr>
            <p:spPr bwMode="auto">
              <a:xfrm>
                <a:off x="1883" y="1162"/>
                <a:ext cx="725" cy="72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1600">
                  <a:solidFill>
                    <a:srgbClr val="192126"/>
                  </a:solidFill>
                  <a:latin typeface="Arial" charset="0"/>
                </a:endParaRPr>
              </a:p>
            </p:txBody>
          </p:sp>
          <p:pic>
            <p:nvPicPr>
              <p:cNvPr id="4161"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4162" name="Text Box 39"/>
              <p:cNvSpPr txBox="1">
                <a:spLocks noChangeArrowheads="1"/>
              </p:cNvSpPr>
              <p:nvPr/>
            </p:nvSpPr>
            <p:spPr bwMode="auto">
              <a:xfrm>
                <a:off x="1973" y="1638"/>
                <a:ext cx="543" cy="246"/>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800" b="1">
                    <a:solidFill>
                      <a:srgbClr val="192126"/>
                    </a:solidFill>
                    <a:latin typeface="Arial" charset="0"/>
                  </a:rPr>
                  <a:t>Gutachter GU</a:t>
                </a:r>
              </a:p>
            </p:txBody>
          </p:sp>
        </p:grpSp>
        <p:grpSp>
          <p:nvGrpSpPr>
            <p:cNvPr id="14" name="Group 40"/>
            <p:cNvGrpSpPr>
              <a:grpSpLocks/>
            </p:cNvGrpSpPr>
            <p:nvPr/>
          </p:nvGrpSpPr>
          <p:grpSpPr bwMode="auto">
            <a:xfrm>
              <a:off x="555" y="2237"/>
              <a:ext cx="226" cy="246"/>
              <a:chOff x="-948" y="3874"/>
              <a:chExt cx="226" cy="246"/>
            </a:xfrm>
          </p:grpSpPr>
          <p:sp>
            <p:nvSpPr>
              <p:cNvPr id="4158" name="Oval 41"/>
              <p:cNvSpPr>
                <a:spLocks noChangeArrowheads="1"/>
              </p:cNvSpPr>
              <p:nvPr/>
            </p:nvSpPr>
            <p:spPr bwMode="auto">
              <a:xfrm>
                <a:off x="-948" y="3892"/>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sp>
            <p:nvSpPr>
              <p:cNvPr id="4159" name="Text Box 42"/>
              <p:cNvSpPr txBox="1">
                <a:spLocks noChangeArrowheads="1"/>
              </p:cNvSpPr>
              <p:nvPr/>
            </p:nvSpPr>
            <p:spPr bwMode="auto">
              <a:xfrm>
                <a:off x="-948" y="3874"/>
                <a:ext cx="214" cy="24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600">
                    <a:solidFill>
                      <a:srgbClr val="192126"/>
                    </a:solidFill>
                    <a:latin typeface="Arial" charset="0"/>
                  </a:rPr>
                  <a:t>3</a:t>
                </a:r>
              </a:p>
            </p:txBody>
          </p:sp>
        </p:grpSp>
      </p:grpSp>
      <p:grpSp>
        <p:nvGrpSpPr>
          <p:cNvPr id="16" name="Group 18"/>
          <p:cNvGrpSpPr>
            <a:grpSpLocks/>
          </p:cNvGrpSpPr>
          <p:nvPr/>
        </p:nvGrpSpPr>
        <p:grpSpPr bwMode="auto">
          <a:xfrm>
            <a:off x="1928817" y="1857377"/>
            <a:ext cx="1814513" cy="309563"/>
            <a:chOff x="1193" y="2432"/>
            <a:chExt cx="1143" cy="195"/>
          </a:xfrm>
        </p:grpSpPr>
        <p:sp>
          <p:nvSpPr>
            <p:cNvPr id="4154" name="Line 19"/>
            <p:cNvSpPr>
              <a:spLocks noChangeShapeType="1"/>
            </p:cNvSpPr>
            <p:nvPr/>
          </p:nvSpPr>
          <p:spPr bwMode="auto">
            <a:xfrm>
              <a:off x="1193" y="2627"/>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4155" name="Text Box 20"/>
            <p:cNvSpPr txBox="1">
              <a:spLocks noChangeArrowheads="1"/>
            </p:cNvSpPr>
            <p:nvPr/>
          </p:nvSpPr>
          <p:spPr bwMode="auto">
            <a:xfrm>
              <a:off x="1238" y="2432"/>
              <a:ext cx="998" cy="15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000">
                  <a:solidFill>
                    <a:srgbClr val="192126"/>
                  </a:solidFill>
                  <a:latin typeface="Arial" charset="0"/>
                </a:rPr>
                <a:t>Mobile Schadenmeldung</a:t>
              </a:r>
            </a:p>
          </p:txBody>
        </p:sp>
      </p:grpSp>
      <p:grpSp>
        <p:nvGrpSpPr>
          <p:cNvPr id="17" name="Group 18"/>
          <p:cNvGrpSpPr>
            <a:grpSpLocks/>
          </p:cNvGrpSpPr>
          <p:nvPr/>
        </p:nvGrpSpPr>
        <p:grpSpPr bwMode="auto">
          <a:xfrm>
            <a:off x="1928813" y="2286008"/>
            <a:ext cx="1814512" cy="309563"/>
            <a:chOff x="1193" y="2432"/>
            <a:chExt cx="1143" cy="195"/>
          </a:xfrm>
        </p:grpSpPr>
        <p:sp>
          <p:nvSpPr>
            <p:cNvPr id="4152" name="Line 19"/>
            <p:cNvSpPr>
              <a:spLocks noChangeShapeType="1"/>
            </p:cNvSpPr>
            <p:nvPr/>
          </p:nvSpPr>
          <p:spPr bwMode="auto">
            <a:xfrm>
              <a:off x="1193" y="2627"/>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4153" name="Text Box 20"/>
            <p:cNvSpPr txBox="1">
              <a:spLocks noChangeArrowheads="1"/>
            </p:cNvSpPr>
            <p:nvPr/>
          </p:nvSpPr>
          <p:spPr bwMode="auto">
            <a:xfrm>
              <a:off x="1238" y="2432"/>
              <a:ext cx="885" cy="15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000">
                  <a:solidFill>
                    <a:srgbClr val="192126"/>
                  </a:solidFill>
                  <a:latin typeface="Arial" charset="0"/>
                </a:rPr>
                <a:t>Feedback an S und V</a:t>
              </a:r>
            </a:p>
          </p:txBody>
        </p:sp>
      </p:grpSp>
      <p:grpSp>
        <p:nvGrpSpPr>
          <p:cNvPr id="18" name="Group 18"/>
          <p:cNvGrpSpPr>
            <a:grpSpLocks/>
          </p:cNvGrpSpPr>
          <p:nvPr/>
        </p:nvGrpSpPr>
        <p:grpSpPr bwMode="auto">
          <a:xfrm>
            <a:off x="4929188" y="1857377"/>
            <a:ext cx="1814512" cy="309563"/>
            <a:chOff x="1193" y="2432"/>
            <a:chExt cx="1143" cy="195"/>
          </a:xfrm>
        </p:grpSpPr>
        <p:sp>
          <p:nvSpPr>
            <p:cNvPr id="4150" name="Line 19"/>
            <p:cNvSpPr>
              <a:spLocks noChangeShapeType="1"/>
            </p:cNvSpPr>
            <p:nvPr/>
          </p:nvSpPr>
          <p:spPr bwMode="auto">
            <a:xfrm>
              <a:off x="1193" y="2627"/>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4151" name="Text Box 20"/>
            <p:cNvSpPr txBox="1">
              <a:spLocks noChangeArrowheads="1"/>
            </p:cNvSpPr>
            <p:nvPr/>
          </p:nvSpPr>
          <p:spPr bwMode="auto">
            <a:xfrm>
              <a:off x="1238" y="2432"/>
              <a:ext cx="1077" cy="15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000">
                  <a:solidFill>
                    <a:srgbClr val="192126"/>
                  </a:solidFill>
                  <a:latin typeface="Arial" charset="0"/>
                </a:rPr>
                <a:t>Beurteilung Schadenshöhe</a:t>
              </a:r>
            </a:p>
          </p:txBody>
        </p:sp>
      </p:grpSp>
      <p:sp>
        <p:nvSpPr>
          <p:cNvPr id="4106" name="Line 99"/>
          <p:cNvSpPr>
            <a:spLocks noChangeShapeType="1"/>
          </p:cNvSpPr>
          <p:nvPr/>
        </p:nvSpPr>
        <p:spPr bwMode="auto">
          <a:xfrm rot="6600000" flipV="1">
            <a:off x="4166398" y="3209135"/>
            <a:ext cx="1209675" cy="439737"/>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4107" name="Text Box 20"/>
          <p:cNvSpPr txBox="1">
            <a:spLocks noChangeArrowheads="1"/>
          </p:cNvSpPr>
          <p:nvPr/>
        </p:nvSpPr>
        <p:spPr bwMode="auto">
          <a:xfrm>
            <a:off x="4786316" y="3214693"/>
            <a:ext cx="888683" cy="5561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000">
                <a:solidFill>
                  <a:srgbClr val="192126"/>
                </a:solidFill>
                <a:latin typeface="Arial" charset="0"/>
              </a:rPr>
              <a:t>Suche nach </a:t>
            </a:r>
          </a:p>
          <a:p>
            <a:pPr eaLnBrk="0" fontAlgn="base" hangingPunct="0">
              <a:spcBef>
                <a:spcPct val="0"/>
              </a:spcBef>
              <a:spcAft>
                <a:spcPct val="0"/>
              </a:spcAft>
            </a:pPr>
            <a:r>
              <a:rPr lang="de-DE" sz="1000">
                <a:solidFill>
                  <a:srgbClr val="192126"/>
                </a:solidFill>
                <a:latin typeface="Arial" charset="0"/>
              </a:rPr>
              <a:t>geeignetem </a:t>
            </a:r>
          </a:p>
          <a:p>
            <a:pPr eaLnBrk="0" fontAlgn="base" hangingPunct="0">
              <a:spcBef>
                <a:spcPct val="0"/>
              </a:spcBef>
              <a:spcAft>
                <a:spcPct val="0"/>
              </a:spcAft>
            </a:pPr>
            <a:r>
              <a:rPr lang="de-DE" sz="1000">
                <a:solidFill>
                  <a:srgbClr val="192126"/>
                </a:solidFill>
                <a:latin typeface="Arial" charset="0"/>
              </a:rPr>
              <a:t>Regulierer</a:t>
            </a:r>
          </a:p>
        </p:txBody>
      </p:sp>
      <p:grpSp>
        <p:nvGrpSpPr>
          <p:cNvPr id="19" name="Group 18"/>
          <p:cNvGrpSpPr>
            <a:grpSpLocks/>
          </p:cNvGrpSpPr>
          <p:nvPr/>
        </p:nvGrpSpPr>
        <p:grpSpPr bwMode="auto">
          <a:xfrm>
            <a:off x="4929188" y="2286008"/>
            <a:ext cx="1814512" cy="309563"/>
            <a:chOff x="1193" y="2432"/>
            <a:chExt cx="1143" cy="195"/>
          </a:xfrm>
        </p:grpSpPr>
        <p:sp>
          <p:nvSpPr>
            <p:cNvPr id="4148" name="Line 19"/>
            <p:cNvSpPr>
              <a:spLocks noChangeShapeType="1"/>
            </p:cNvSpPr>
            <p:nvPr/>
          </p:nvSpPr>
          <p:spPr bwMode="auto">
            <a:xfrm>
              <a:off x="1193" y="2627"/>
              <a:ext cx="1143" cy="0"/>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4149" name="Text Box 20"/>
            <p:cNvSpPr txBox="1">
              <a:spLocks noChangeArrowheads="1"/>
            </p:cNvSpPr>
            <p:nvPr/>
          </p:nvSpPr>
          <p:spPr bwMode="auto">
            <a:xfrm>
              <a:off x="1238" y="2432"/>
              <a:ext cx="1040" cy="15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000">
                  <a:solidFill>
                    <a:srgbClr val="192126"/>
                  </a:solidFill>
                  <a:latin typeface="Arial" charset="0"/>
                </a:rPr>
                <a:t>Gutachten Schadenshöhe</a:t>
              </a:r>
            </a:p>
          </p:txBody>
        </p:sp>
      </p:grpSp>
      <p:sp>
        <p:nvSpPr>
          <p:cNvPr id="4109" name="Line 99"/>
          <p:cNvSpPr>
            <a:spLocks noChangeShapeType="1"/>
          </p:cNvSpPr>
          <p:nvPr/>
        </p:nvSpPr>
        <p:spPr bwMode="auto">
          <a:xfrm rot="6600000" flipV="1">
            <a:off x="3952085" y="3209135"/>
            <a:ext cx="1209675" cy="43973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50" name="Text Box 20"/>
          <p:cNvSpPr txBox="1">
            <a:spLocks noChangeArrowheads="1"/>
          </p:cNvSpPr>
          <p:nvPr/>
        </p:nvSpPr>
        <p:spPr bwMode="auto">
          <a:xfrm>
            <a:off x="4286248" y="3071810"/>
            <a:ext cx="335646" cy="681422"/>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1000" dirty="0">
                <a:solidFill>
                  <a:srgbClr val="192126"/>
                </a:solidFill>
                <a:latin typeface="Arial" charset="0"/>
              </a:rPr>
              <a:t>Angebot</a:t>
            </a:r>
          </a:p>
        </p:txBody>
      </p:sp>
      <p:sp>
        <p:nvSpPr>
          <p:cNvPr id="4111" name="Line 99"/>
          <p:cNvSpPr>
            <a:spLocks noChangeShapeType="1"/>
          </p:cNvSpPr>
          <p:nvPr/>
        </p:nvSpPr>
        <p:spPr bwMode="auto">
          <a:xfrm rot="6600000" flipV="1">
            <a:off x="3666335" y="3280569"/>
            <a:ext cx="1209675" cy="43973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52" name="Text Box 20"/>
          <p:cNvSpPr txBox="1">
            <a:spLocks noChangeArrowheads="1"/>
          </p:cNvSpPr>
          <p:nvPr/>
        </p:nvSpPr>
        <p:spPr bwMode="auto">
          <a:xfrm>
            <a:off x="4000496" y="3265285"/>
            <a:ext cx="335646" cy="504883"/>
          </a:xfrm>
          <a:prstGeom prst="rect">
            <a:avLst/>
          </a:prstGeom>
          <a:noFill/>
          <a:ln w="12700">
            <a:noFill/>
            <a:miter lim="800000"/>
            <a:headEnd/>
            <a:tailEnd/>
          </a:ln>
          <a:effectLst/>
        </p:spPr>
        <p:txBody>
          <a:bodyPr vert="vert270" wrap="none" lIns="90000" tIns="46800" rIns="90000" bIns="46800">
            <a:spAutoFit/>
          </a:bodyPr>
          <a:lstStyle/>
          <a:p>
            <a:pPr eaLnBrk="0" fontAlgn="base" hangingPunct="0">
              <a:spcBef>
                <a:spcPct val="0"/>
              </a:spcBef>
              <a:spcAft>
                <a:spcPct val="0"/>
              </a:spcAft>
              <a:defRPr/>
            </a:pPr>
            <a:r>
              <a:rPr lang="de-DE" sz="1000" dirty="0">
                <a:solidFill>
                  <a:srgbClr val="192126"/>
                </a:solidFill>
                <a:latin typeface="Arial" charset="0"/>
              </a:rPr>
              <a:t>Auftrag</a:t>
            </a:r>
          </a:p>
        </p:txBody>
      </p:sp>
      <p:grpSp>
        <p:nvGrpSpPr>
          <p:cNvPr id="20" name="Group 27"/>
          <p:cNvGrpSpPr>
            <a:grpSpLocks noChangeAspect="1"/>
          </p:cNvGrpSpPr>
          <p:nvPr/>
        </p:nvGrpSpPr>
        <p:grpSpPr bwMode="auto">
          <a:xfrm>
            <a:off x="5786438" y="5072063"/>
            <a:ext cx="1128712" cy="1073150"/>
            <a:chOff x="2381" y="2163"/>
            <a:chExt cx="734" cy="698"/>
          </a:xfrm>
        </p:grpSpPr>
        <p:grpSp>
          <p:nvGrpSpPr>
            <p:cNvPr id="21" name="Group 28"/>
            <p:cNvGrpSpPr>
              <a:grpSpLocks/>
            </p:cNvGrpSpPr>
            <p:nvPr/>
          </p:nvGrpSpPr>
          <p:grpSpPr bwMode="auto">
            <a:xfrm>
              <a:off x="2381" y="2226"/>
              <a:ext cx="734" cy="635"/>
              <a:chOff x="2880" y="1888"/>
              <a:chExt cx="734" cy="635"/>
            </a:xfrm>
          </p:grpSpPr>
          <p:sp>
            <p:nvSpPr>
              <p:cNvPr id="58" name="Rectangle 29"/>
              <p:cNvSpPr>
                <a:spLocks noChangeArrowheads="1"/>
              </p:cNvSpPr>
              <p:nvPr/>
            </p:nvSpPr>
            <p:spPr bwMode="auto">
              <a:xfrm>
                <a:off x="2880" y="1888"/>
                <a:ext cx="544" cy="63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1600">
                  <a:solidFill>
                    <a:srgbClr val="192126"/>
                  </a:solidFill>
                  <a:latin typeface="Arial" charset="0"/>
                </a:endParaRPr>
              </a:p>
            </p:txBody>
          </p:sp>
          <p:pic>
            <p:nvPicPr>
              <p:cNvPr id="4146"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4147" name="Text Box 31"/>
              <p:cNvSpPr txBox="1">
                <a:spLocks noChangeArrowheads="1"/>
              </p:cNvSpPr>
              <p:nvPr/>
            </p:nvSpPr>
            <p:spPr bwMode="auto">
              <a:xfrm>
                <a:off x="2888" y="2369"/>
                <a:ext cx="726" cy="142"/>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800" b="1">
                    <a:solidFill>
                      <a:srgbClr val="192126"/>
                    </a:solidFill>
                    <a:latin typeface="Arial" charset="0"/>
                  </a:rPr>
                  <a:t>Unterauftrag U</a:t>
                </a:r>
              </a:p>
            </p:txBody>
          </p:sp>
        </p:grpSp>
        <p:grpSp>
          <p:nvGrpSpPr>
            <p:cNvPr id="22" name="Group 32"/>
            <p:cNvGrpSpPr>
              <a:grpSpLocks/>
            </p:cNvGrpSpPr>
            <p:nvPr/>
          </p:nvGrpSpPr>
          <p:grpSpPr bwMode="auto">
            <a:xfrm>
              <a:off x="2756" y="2163"/>
              <a:ext cx="226" cy="226"/>
              <a:chOff x="431" y="3203"/>
              <a:chExt cx="226" cy="226"/>
            </a:xfrm>
          </p:grpSpPr>
          <p:sp>
            <p:nvSpPr>
              <p:cNvPr id="4143"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sp>
            <p:nvSpPr>
              <p:cNvPr id="4144" name="Text Box 34"/>
              <p:cNvSpPr txBox="1">
                <a:spLocks noChangeArrowheads="1"/>
              </p:cNvSpPr>
              <p:nvPr/>
            </p:nvSpPr>
            <p:spPr bwMode="auto">
              <a:xfrm>
                <a:off x="451" y="3203"/>
                <a:ext cx="192" cy="2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600">
                    <a:solidFill>
                      <a:srgbClr val="192126"/>
                    </a:solidFill>
                    <a:latin typeface="Arial" charset="0"/>
                  </a:rPr>
                  <a:t>5</a:t>
                </a:r>
              </a:p>
            </p:txBody>
          </p:sp>
        </p:grpSp>
      </p:grpSp>
      <p:grpSp>
        <p:nvGrpSpPr>
          <p:cNvPr id="23" name="Group 100"/>
          <p:cNvGrpSpPr>
            <a:grpSpLocks/>
          </p:cNvGrpSpPr>
          <p:nvPr/>
        </p:nvGrpSpPr>
        <p:grpSpPr bwMode="auto">
          <a:xfrm rot="755417">
            <a:off x="4978671" y="4927549"/>
            <a:ext cx="833438" cy="419100"/>
            <a:chOff x="3018" y="2756"/>
            <a:chExt cx="525" cy="264"/>
          </a:xfrm>
        </p:grpSpPr>
        <p:sp>
          <p:nvSpPr>
            <p:cNvPr id="4139"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4140" name="Text Box 102"/>
            <p:cNvSpPr txBox="1">
              <a:spLocks noChangeArrowheads="1"/>
            </p:cNvSpPr>
            <p:nvPr/>
          </p:nvSpPr>
          <p:spPr bwMode="auto">
            <a:xfrm rot="1462980">
              <a:off x="3018" y="2864"/>
              <a:ext cx="476" cy="15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000">
                  <a:solidFill>
                    <a:srgbClr val="192126"/>
                  </a:solidFill>
                  <a:latin typeface="Arial" charset="0"/>
                </a:rPr>
                <a:t>Abklärung</a:t>
              </a:r>
            </a:p>
          </p:txBody>
        </p:sp>
      </p:grpSp>
      <p:sp>
        <p:nvSpPr>
          <p:cNvPr id="4115" name="Oval 86"/>
          <p:cNvSpPr>
            <a:spLocks noChangeArrowheads="1"/>
          </p:cNvSpPr>
          <p:nvPr/>
        </p:nvSpPr>
        <p:spPr bwMode="auto">
          <a:xfrm>
            <a:off x="3929067" y="4071946"/>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grpSp>
        <p:nvGrpSpPr>
          <p:cNvPr id="25" name="Group 72"/>
          <p:cNvGrpSpPr>
            <a:grpSpLocks/>
          </p:cNvGrpSpPr>
          <p:nvPr/>
        </p:nvGrpSpPr>
        <p:grpSpPr bwMode="auto">
          <a:xfrm>
            <a:off x="4643442" y="5715008"/>
            <a:ext cx="357187" cy="347663"/>
            <a:chOff x="7358082" y="4643446"/>
            <a:chExt cx="357190" cy="347354"/>
          </a:xfrm>
        </p:grpSpPr>
        <p:sp>
          <p:nvSpPr>
            <p:cNvPr id="4137" name="Oval 33"/>
            <p:cNvSpPr>
              <a:spLocks noChangeArrowheads="1"/>
            </p:cNvSpPr>
            <p:nvPr/>
          </p:nvSpPr>
          <p:spPr bwMode="auto">
            <a:xfrm>
              <a:off x="7358082" y="4643446"/>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sp>
          <p:nvSpPr>
            <p:cNvPr id="4138" name="Text Box 34"/>
            <p:cNvSpPr txBox="1">
              <a:spLocks noChangeArrowheads="1"/>
            </p:cNvSpPr>
            <p:nvPr/>
          </p:nvSpPr>
          <p:spPr bwMode="auto">
            <a:xfrm>
              <a:off x="7358082" y="4643446"/>
              <a:ext cx="357190" cy="340735"/>
            </a:xfrm>
            <a:prstGeom prst="rect">
              <a:avLst/>
            </a:prstGeom>
            <a:noFill/>
            <a:ln w="12700">
              <a:noFill/>
              <a:miter lim="800000"/>
              <a:headEnd/>
              <a:tailEnd/>
            </a:ln>
          </p:spPr>
          <p:txBody>
            <a:bodyPr lIns="90000" tIns="46800" rIns="90000" bIns="46800">
              <a:spAutoFit/>
            </a:bodyPr>
            <a:lstStyle/>
            <a:p>
              <a:pPr eaLnBrk="0" fontAlgn="base" hangingPunct="0">
                <a:spcBef>
                  <a:spcPct val="0"/>
                </a:spcBef>
                <a:spcAft>
                  <a:spcPct val="0"/>
                </a:spcAft>
              </a:pPr>
              <a:r>
                <a:rPr lang="de-DE" sz="1600">
                  <a:solidFill>
                    <a:srgbClr val="192126"/>
                  </a:solidFill>
                  <a:latin typeface="Arial" charset="0"/>
                </a:rPr>
                <a:t>6</a:t>
              </a:r>
            </a:p>
          </p:txBody>
        </p:sp>
      </p:grpSp>
      <p:grpSp>
        <p:nvGrpSpPr>
          <p:cNvPr id="26" name="Group 83"/>
          <p:cNvGrpSpPr>
            <a:grpSpLocks/>
          </p:cNvGrpSpPr>
          <p:nvPr/>
        </p:nvGrpSpPr>
        <p:grpSpPr bwMode="auto">
          <a:xfrm>
            <a:off x="4214807" y="2643188"/>
            <a:ext cx="366968" cy="347662"/>
            <a:chOff x="3857620" y="3857628"/>
            <a:chExt cx="367182" cy="347354"/>
          </a:xfrm>
        </p:grpSpPr>
        <p:sp>
          <p:nvSpPr>
            <p:cNvPr id="4135" name="Oval 33"/>
            <p:cNvSpPr>
              <a:spLocks noChangeArrowheads="1"/>
            </p:cNvSpPr>
            <p:nvPr/>
          </p:nvSpPr>
          <p:spPr bwMode="auto">
            <a:xfrm>
              <a:off x="3857620" y="3857628"/>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sp>
          <p:nvSpPr>
            <p:cNvPr id="4136" name="Text Box 42"/>
            <p:cNvSpPr txBox="1">
              <a:spLocks noChangeArrowheads="1"/>
            </p:cNvSpPr>
            <p:nvPr/>
          </p:nvSpPr>
          <p:spPr bwMode="auto">
            <a:xfrm>
              <a:off x="3929058" y="3857628"/>
              <a:ext cx="295744" cy="340433"/>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600">
                  <a:solidFill>
                    <a:srgbClr val="192126"/>
                  </a:solidFill>
                  <a:latin typeface="Arial" charset="0"/>
                </a:rPr>
                <a:t>7</a:t>
              </a:r>
            </a:p>
          </p:txBody>
        </p:sp>
      </p:grpSp>
      <p:grpSp>
        <p:nvGrpSpPr>
          <p:cNvPr id="27" name="Group 100"/>
          <p:cNvGrpSpPr>
            <a:grpSpLocks/>
          </p:cNvGrpSpPr>
          <p:nvPr/>
        </p:nvGrpSpPr>
        <p:grpSpPr bwMode="auto">
          <a:xfrm rot="850719">
            <a:off x="4773765" y="5429352"/>
            <a:ext cx="895351" cy="419100"/>
            <a:chOff x="2979" y="2756"/>
            <a:chExt cx="564" cy="264"/>
          </a:xfrm>
        </p:grpSpPr>
        <p:sp>
          <p:nvSpPr>
            <p:cNvPr id="4133"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4134" name="Text Box 102"/>
            <p:cNvSpPr txBox="1">
              <a:spLocks noChangeArrowheads="1"/>
            </p:cNvSpPr>
            <p:nvPr/>
          </p:nvSpPr>
          <p:spPr bwMode="auto">
            <a:xfrm rot="1433992">
              <a:off x="2979" y="2864"/>
              <a:ext cx="561" cy="15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000">
                  <a:solidFill>
                    <a:srgbClr val="192126"/>
                  </a:solidFill>
                  <a:latin typeface="Arial" charset="0"/>
                </a:rPr>
                <a:t>Unterauftrag</a:t>
              </a:r>
            </a:p>
          </p:txBody>
        </p:sp>
      </p:grpSp>
      <p:grpSp>
        <p:nvGrpSpPr>
          <p:cNvPr id="28" name="Group 80"/>
          <p:cNvGrpSpPr>
            <a:grpSpLocks/>
          </p:cNvGrpSpPr>
          <p:nvPr/>
        </p:nvGrpSpPr>
        <p:grpSpPr bwMode="auto">
          <a:xfrm>
            <a:off x="2643192" y="3571876"/>
            <a:ext cx="358775" cy="358775"/>
            <a:chOff x="5072066" y="5929330"/>
            <a:chExt cx="358775" cy="358775"/>
          </a:xfrm>
        </p:grpSpPr>
        <p:sp>
          <p:nvSpPr>
            <p:cNvPr id="4131" name="Oval 86"/>
            <p:cNvSpPr>
              <a:spLocks noChangeArrowheads="1"/>
            </p:cNvSpPr>
            <p:nvPr/>
          </p:nvSpPr>
          <p:spPr bwMode="auto">
            <a:xfrm>
              <a:off x="5072066" y="5929330"/>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sp>
          <p:nvSpPr>
            <p:cNvPr id="4132" name="Text Box 42"/>
            <p:cNvSpPr txBox="1">
              <a:spLocks noChangeArrowheads="1"/>
            </p:cNvSpPr>
            <p:nvPr/>
          </p:nvSpPr>
          <p:spPr bwMode="auto">
            <a:xfrm>
              <a:off x="5072066" y="5929330"/>
              <a:ext cx="295572" cy="340735"/>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600">
                  <a:solidFill>
                    <a:srgbClr val="192126"/>
                  </a:solidFill>
                  <a:latin typeface="Arial" charset="0"/>
                </a:rPr>
                <a:t>9</a:t>
              </a:r>
            </a:p>
          </p:txBody>
        </p:sp>
      </p:grpSp>
      <p:sp>
        <p:nvSpPr>
          <p:cNvPr id="4120" name="Line 99"/>
          <p:cNvSpPr>
            <a:spLocks noChangeShapeType="1"/>
          </p:cNvSpPr>
          <p:nvPr/>
        </p:nvSpPr>
        <p:spPr bwMode="auto">
          <a:xfrm rot="6600000" flipV="1">
            <a:off x="3380585" y="3280569"/>
            <a:ext cx="1209675" cy="43973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86" name="Text Box 20"/>
          <p:cNvSpPr txBox="1">
            <a:spLocks noChangeArrowheads="1"/>
          </p:cNvSpPr>
          <p:nvPr/>
        </p:nvSpPr>
        <p:spPr bwMode="auto">
          <a:xfrm>
            <a:off x="3286116" y="2786058"/>
            <a:ext cx="797311" cy="1148802"/>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1000" dirty="0">
                <a:solidFill>
                  <a:srgbClr val="192126"/>
                </a:solidFill>
                <a:latin typeface="Arial" charset="0"/>
              </a:rPr>
              <a:t>Auftrag</a:t>
            </a:r>
          </a:p>
          <a:p>
            <a:pPr eaLnBrk="0" fontAlgn="base" hangingPunct="0">
              <a:spcBef>
                <a:spcPct val="0"/>
              </a:spcBef>
              <a:spcAft>
                <a:spcPct val="0"/>
              </a:spcAft>
              <a:defRPr/>
            </a:pPr>
            <a:r>
              <a:rPr lang="de-DE" sz="1000" dirty="0">
                <a:solidFill>
                  <a:srgbClr val="192126"/>
                </a:solidFill>
                <a:latin typeface="Arial" charset="0"/>
              </a:rPr>
              <a:t>Erledigt +</a:t>
            </a:r>
          </a:p>
          <a:p>
            <a:pPr eaLnBrk="0" fontAlgn="base" hangingPunct="0">
              <a:spcBef>
                <a:spcPct val="0"/>
              </a:spcBef>
              <a:spcAft>
                <a:spcPct val="0"/>
              </a:spcAft>
              <a:defRPr/>
            </a:pPr>
            <a:r>
              <a:rPr lang="de-DE" sz="1000" dirty="0">
                <a:solidFill>
                  <a:srgbClr val="192126"/>
                </a:solidFill>
                <a:latin typeface="Arial" charset="0"/>
              </a:rPr>
              <a:t>Konsolidierte</a:t>
            </a:r>
          </a:p>
          <a:p>
            <a:pPr eaLnBrk="0" fontAlgn="base" hangingPunct="0">
              <a:spcBef>
                <a:spcPct val="0"/>
              </a:spcBef>
              <a:spcAft>
                <a:spcPct val="0"/>
              </a:spcAft>
              <a:defRPr/>
            </a:pPr>
            <a:r>
              <a:rPr lang="de-DE" sz="1000" dirty="0">
                <a:solidFill>
                  <a:srgbClr val="192126"/>
                </a:solidFill>
                <a:latin typeface="Arial" charset="0"/>
              </a:rPr>
              <a:t>Rechnung</a:t>
            </a:r>
          </a:p>
        </p:txBody>
      </p:sp>
      <p:sp>
        <p:nvSpPr>
          <p:cNvPr id="4122" name="Text Box 42"/>
          <p:cNvSpPr txBox="1">
            <a:spLocks noChangeArrowheads="1"/>
          </p:cNvSpPr>
          <p:nvPr/>
        </p:nvSpPr>
        <p:spPr bwMode="auto">
          <a:xfrm>
            <a:off x="3929063" y="4071945"/>
            <a:ext cx="295572" cy="340735"/>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600">
                <a:solidFill>
                  <a:srgbClr val="192126"/>
                </a:solidFill>
                <a:latin typeface="Arial" charset="0"/>
              </a:rPr>
              <a:t>8</a:t>
            </a:r>
          </a:p>
        </p:txBody>
      </p:sp>
      <p:sp>
        <p:nvSpPr>
          <p:cNvPr id="89" name="Rectangle 14"/>
          <p:cNvSpPr txBox="1">
            <a:spLocks noChangeArrowheads="1"/>
          </p:cNvSpPr>
          <p:nvPr/>
        </p:nvSpPr>
        <p:spPr>
          <a:xfrm>
            <a:off x="428625" y="785813"/>
            <a:ext cx="8280400" cy="533400"/>
          </a:xfrm>
          <a:prstGeom prst="rect">
            <a:avLst/>
          </a:prstGeom>
        </p:spPr>
        <p:txBody>
          <a:bodyPr/>
          <a:lstStyle/>
          <a:p>
            <a:pPr algn="ctr">
              <a:spcBef>
                <a:spcPct val="0"/>
              </a:spcBef>
              <a:defRPr/>
            </a:pPr>
            <a:endParaRPr lang="de-DE" sz="3600" b="1" dirty="0">
              <a:solidFill>
                <a:srgbClr val="192126"/>
              </a:solidFill>
            </a:endParaRPr>
          </a:p>
        </p:txBody>
      </p:sp>
      <p:sp>
        <p:nvSpPr>
          <p:cNvPr id="4124" name="Titel 86"/>
          <p:cNvSpPr>
            <a:spLocks noGrp="1"/>
          </p:cNvSpPr>
          <p:nvPr>
            <p:ph type="title"/>
          </p:nvPr>
        </p:nvSpPr>
        <p:spPr/>
        <p:txBody>
          <a:bodyPr/>
          <a:lstStyle/>
          <a:p>
            <a:r>
              <a:rPr lang="de-DE" sz="2000" b="1"/>
              <a:t>Versicherungs-Szenario</a:t>
            </a:r>
            <a:r>
              <a:rPr lang="de-DE" sz="1800" b="1"/>
              <a:t>: Story Flow (Vorschlag)</a:t>
            </a:r>
            <a:br>
              <a:rPr lang="de-DE" sz="1800" b="1"/>
            </a:br>
            <a:endParaRPr lang="en-US" sz="1800" b="1"/>
          </a:p>
        </p:txBody>
      </p:sp>
      <p:grpSp>
        <p:nvGrpSpPr>
          <p:cNvPr id="29" name="Group 108"/>
          <p:cNvGrpSpPr>
            <a:grpSpLocks/>
          </p:cNvGrpSpPr>
          <p:nvPr/>
        </p:nvGrpSpPr>
        <p:grpSpPr bwMode="auto">
          <a:xfrm rot="1685957">
            <a:off x="1057526" y="3714820"/>
            <a:ext cx="3143250" cy="427470"/>
            <a:chOff x="1202" y="2885"/>
            <a:chExt cx="2313" cy="370"/>
          </a:xfrm>
        </p:grpSpPr>
        <p:sp>
          <p:nvSpPr>
            <p:cNvPr id="4129" name="Text Box 109"/>
            <p:cNvSpPr txBox="1">
              <a:spLocks noChangeArrowheads="1"/>
            </p:cNvSpPr>
            <p:nvPr/>
          </p:nvSpPr>
          <p:spPr bwMode="auto">
            <a:xfrm rot="478264">
              <a:off x="1596" y="3040"/>
              <a:ext cx="1384" cy="215"/>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000">
                  <a:solidFill>
                    <a:srgbClr val="192126"/>
                  </a:solidFill>
                  <a:latin typeface="Arial" charset="0"/>
                </a:rPr>
                <a:t>Schadensabtretungserklärung</a:t>
              </a:r>
            </a:p>
          </p:txBody>
        </p:sp>
        <p:sp>
          <p:nvSpPr>
            <p:cNvPr id="4130" name="Line 110"/>
            <p:cNvSpPr>
              <a:spLocks noChangeShapeType="1"/>
            </p:cNvSpPr>
            <p:nvPr/>
          </p:nvSpPr>
          <p:spPr bwMode="auto">
            <a:xfrm>
              <a:off x="1202" y="2885"/>
              <a:ext cx="2313" cy="363"/>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grpSp>
      <p:sp>
        <p:nvSpPr>
          <p:cNvPr id="4126" name="Text Box 42"/>
          <p:cNvSpPr txBox="1">
            <a:spLocks noChangeArrowheads="1"/>
          </p:cNvSpPr>
          <p:nvPr/>
        </p:nvSpPr>
        <p:spPr bwMode="auto">
          <a:xfrm>
            <a:off x="2500314" y="2643195"/>
            <a:ext cx="409384" cy="340735"/>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1600">
                <a:solidFill>
                  <a:srgbClr val="192126"/>
                </a:solidFill>
                <a:latin typeface="Arial" charset="0"/>
              </a:rPr>
              <a:t>10</a:t>
            </a:r>
          </a:p>
        </p:txBody>
      </p:sp>
      <p:sp>
        <p:nvSpPr>
          <p:cNvPr id="4127" name="Oval 86"/>
          <p:cNvSpPr>
            <a:spLocks noChangeArrowheads="1"/>
          </p:cNvSpPr>
          <p:nvPr/>
        </p:nvSpPr>
        <p:spPr bwMode="auto">
          <a:xfrm>
            <a:off x="3500442" y="3929067"/>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1600">
              <a:solidFill>
                <a:srgbClr val="192126"/>
              </a:solidFill>
              <a:latin typeface="Arial" charset="0"/>
            </a:endParaRPr>
          </a:p>
        </p:txBody>
      </p:sp>
      <p:sp>
        <p:nvSpPr>
          <p:cNvPr id="4128" name="Rectangle 101"/>
          <p:cNvSpPr>
            <a:spLocks noChangeArrowheads="1"/>
          </p:cNvSpPr>
          <p:nvPr/>
        </p:nvSpPr>
        <p:spPr bwMode="auto">
          <a:xfrm>
            <a:off x="3500438" y="3929064"/>
            <a:ext cx="298480" cy="338554"/>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de-DE" sz="1600">
                <a:solidFill>
                  <a:srgbClr val="192126"/>
                </a:solidFill>
                <a:latin typeface="Arial" charset="0"/>
              </a:rPr>
              <a:t>9</a:t>
            </a:r>
          </a:p>
        </p:txBody>
      </p:sp>
    </p:spTree>
    <p:extLst>
      <p:ext uri="{BB962C8B-B14F-4D97-AF65-F5344CB8AC3E}">
        <p14:creationId xmlns:p14="http://schemas.microsoft.com/office/powerpoint/2010/main" val="230653026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de-DE" sz="2000" b="1"/>
              <a:t>Schritt 1: Mobile Schadenmeldung</a:t>
            </a:r>
            <a:br>
              <a:rPr lang="de-DE" sz="2000" b="1"/>
            </a:br>
            <a:endParaRPr lang="de-DE" sz="2000"/>
          </a:p>
        </p:txBody>
      </p:sp>
      <p:sp>
        <p:nvSpPr>
          <p:cNvPr id="7171" name="Content Placeholder 2"/>
          <p:cNvSpPr>
            <a:spLocks noGrp="1"/>
          </p:cNvSpPr>
          <p:nvPr>
            <p:ph idx="1"/>
          </p:nvPr>
        </p:nvSpPr>
        <p:spPr>
          <a:xfrm>
            <a:off x="457202" y="1600200"/>
            <a:ext cx="8043863" cy="4757738"/>
          </a:xfrm>
        </p:spPr>
        <p:txBody>
          <a:bodyPr/>
          <a:lstStyle/>
          <a:p>
            <a:r>
              <a:rPr lang="de-DE" sz="1600" dirty="0"/>
              <a:t>Eine </a:t>
            </a:r>
            <a:r>
              <a:rPr lang="de-DE" sz="1600" b="1" dirty="0">
                <a:solidFill>
                  <a:srgbClr val="FF0000"/>
                </a:solidFill>
              </a:rPr>
              <a:t>berufstätige Frau </a:t>
            </a:r>
            <a:r>
              <a:rPr lang="de-DE" sz="1600" dirty="0"/>
              <a:t>kehrt nach Hause zurück und  stellt fest, </a:t>
            </a:r>
            <a:r>
              <a:rPr lang="de-DE" sz="1600" dirty="0" err="1"/>
              <a:t>daß</a:t>
            </a:r>
            <a:r>
              <a:rPr lang="de-DE" sz="1600" dirty="0"/>
              <a:t> aus dem Badezimmer Wasser in großen Schüben fließt, das bereits durch den Hausflur und von dort ins Wohnzimmer gelangt ist. Teppiche und der Parkettboden haben bereits Schaden erlitten.</a:t>
            </a:r>
          </a:p>
          <a:p>
            <a:r>
              <a:rPr lang="de-DE" sz="1600" b="1" dirty="0">
                <a:solidFill>
                  <a:srgbClr val="FF0000"/>
                </a:solidFill>
              </a:rPr>
              <a:t>Die Frau </a:t>
            </a:r>
            <a:r>
              <a:rPr lang="de-DE" sz="1600" dirty="0"/>
              <a:t>leitet sofort 2 Dinge ein:</a:t>
            </a:r>
          </a:p>
          <a:p>
            <a:pPr lvl="1"/>
            <a:r>
              <a:rPr lang="de-DE" sz="1600" dirty="0"/>
              <a:t>Sie </a:t>
            </a:r>
            <a:r>
              <a:rPr lang="de-DE" sz="1600" b="1" dirty="0">
                <a:solidFill>
                  <a:srgbClr val="0070C0"/>
                </a:solidFill>
              </a:rPr>
              <a:t>stellt</a:t>
            </a:r>
            <a:r>
              <a:rPr lang="de-DE" sz="1600" dirty="0"/>
              <a:t> den </a:t>
            </a:r>
            <a:r>
              <a:rPr lang="de-DE" sz="1600" b="1" dirty="0">
                <a:solidFill>
                  <a:srgbClr val="FF1DB4"/>
                </a:solidFill>
              </a:rPr>
              <a:t>Haupthahn</a:t>
            </a:r>
            <a:r>
              <a:rPr lang="de-DE" sz="1600" dirty="0"/>
              <a:t> ab, um den Schaden möglichst gering zu halten</a:t>
            </a:r>
          </a:p>
          <a:p>
            <a:pPr lvl="1"/>
            <a:r>
              <a:rPr lang="de-DE" sz="1600" dirty="0"/>
              <a:t>Meldung </a:t>
            </a:r>
            <a:r>
              <a:rPr lang="de-DE" sz="1600" b="1" i="1" dirty="0">
                <a:solidFill>
                  <a:srgbClr val="0070C0"/>
                </a:solidFill>
              </a:rPr>
              <a:t>(melden) </a:t>
            </a:r>
            <a:r>
              <a:rPr lang="de-DE" sz="1600" b="1" dirty="0">
                <a:solidFill>
                  <a:srgbClr val="FF1DB4"/>
                </a:solidFill>
              </a:rPr>
              <a:t>des Schadens </a:t>
            </a:r>
            <a:r>
              <a:rPr lang="de-DE" sz="1600" dirty="0"/>
              <a:t>an die </a:t>
            </a:r>
            <a:r>
              <a:rPr lang="de-DE" sz="1600" b="1" dirty="0">
                <a:solidFill>
                  <a:srgbClr val="FF1DB4"/>
                </a:solidFill>
              </a:rPr>
              <a:t>Versicherung</a:t>
            </a:r>
            <a:r>
              <a:rPr lang="de-DE" sz="1600" dirty="0"/>
              <a:t> per Smartphone (Download und Ausfüllen eines Standardformulars übers Web inklusive einiger </a:t>
            </a:r>
            <a:r>
              <a:rPr lang="de-DE" sz="1600" dirty="0" err="1"/>
              <a:t>Photos</a:t>
            </a:r>
            <a:r>
              <a:rPr lang="de-DE" sz="1600" dirty="0"/>
              <a:t> des Schadens)</a:t>
            </a:r>
          </a:p>
          <a:p>
            <a:r>
              <a:rPr lang="de-DE" sz="1600" dirty="0"/>
              <a:t>Die </a:t>
            </a:r>
            <a:r>
              <a:rPr lang="de-DE" sz="1600" b="1" dirty="0">
                <a:solidFill>
                  <a:srgbClr val="FF0000"/>
                </a:solidFill>
              </a:rPr>
              <a:t>Versicherung</a:t>
            </a:r>
            <a:r>
              <a:rPr lang="de-DE" sz="1600" dirty="0"/>
              <a:t> </a:t>
            </a:r>
            <a:r>
              <a:rPr lang="de-DE" sz="1600" b="1" dirty="0">
                <a:solidFill>
                  <a:srgbClr val="0070C0"/>
                </a:solidFill>
              </a:rPr>
              <a:t>erhält</a:t>
            </a:r>
            <a:r>
              <a:rPr lang="de-DE" sz="1600" dirty="0"/>
              <a:t> direkt die </a:t>
            </a:r>
            <a:r>
              <a:rPr lang="de-DE" sz="1600" b="1" dirty="0">
                <a:solidFill>
                  <a:srgbClr val="FF1DB4"/>
                </a:solidFill>
              </a:rPr>
              <a:t>Schadensmeldung</a:t>
            </a:r>
            <a:r>
              <a:rPr lang="de-DE" sz="1600" dirty="0"/>
              <a:t> und kann Details ergänzen </a:t>
            </a:r>
          </a:p>
          <a:p>
            <a:endParaRPr lang="de-DE" sz="1600" dirty="0"/>
          </a:p>
          <a:p>
            <a:pPr>
              <a:buFont typeface="Arial" charset="0"/>
              <a:buNone/>
            </a:pPr>
            <a:r>
              <a:rPr lang="de-DE" sz="1600" b="1" dirty="0"/>
              <a:t>Vorteile TEXO:</a:t>
            </a:r>
          </a:p>
          <a:p>
            <a:r>
              <a:rPr lang="de-DE" sz="1600" dirty="0"/>
              <a:t>Mobile Meldung des Schadens mit Standardformular</a:t>
            </a:r>
          </a:p>
          <a:p>
            <a:r>
              <a:rPr lang="de-DE" sz="1600" dirty="0"/>
              <a:t>Direkte online Verbindung von Versicherung und Geschädigter</a:t>
            </a:r>
          </a:p>
          <a:p>
            <a:pPr lvl="1"/>
            <a:endParaRPr lang="de-DE" sz="1600" dirty="0"/>
          </a:p>
        </p:txBody>
      </p:sp>
      <p:grpSp>
        <p:nvGrpSpPr>
          <p:cNvPr id="2" name="Group 259"/>
          <p:cNvGrpSpPr>
            <a:grpSpLocks noChangeAspect="1"/>
          </p:cNvGrpSpPr>
          <p:nvPr/>
        </p:nvGrpSpPr>
        <p:grpSpPr bwMode="auto">
          <a:xfrm>
            <a:off x="6572249" y="4786313"/>
            <a:ext cx="2495551" cy="1738312"/>
            <a:chOff x="1000093" y="1643049"/>
            <a:chExt cx="6858923" cy="4778477"/>
          </a:xfrm>
        </p:grpSpPr>
        <p:sp>
          <p:nvSpPr>
            <p:cNvPr id="7173" name="Oval 33"/>
            <p:cNvSpPr>
              <a:spLocks noChangeArrowheads="1"/>
            </p:cNvSpPr>
            <p:nvPr/>
          </p:nvSpPr>
          <p:spPr bwMode="auto">
            <a:xfrm>
              <a:off x="2571736" y="2643182"/>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3" name="Group 80"/>
            <p:cNvGrpSpPr>
              <a:grpSpLocks/>
            </p:cNvGrpSpPr>
            <p:nvPr/>
          </p:nvGrpSpPr>
          <p:grpSpPr bwMode="auto">
            <a:xfrm>
              <a:off x="1000093" y="1643146"/>
              <a:ext cx="1249422" cy="1341198"/>
              <a:chOff x="4921" y="2100"/>
              <a:chExt cx="847" cy="867"/>
            </a:xfrm>
          </p:grpSpPr>
          <p:grpSp>
            <p:nvGrpSpPr>
              <p:cNvPr id="4" name="Group 81"/>
              <p:cNvGrpSpPr>
                <a:grpSpLocks/>
              </p:cNvGrpSpPr>
              <p:nvPr/>
            </p:nvGrpSpPr>
            <p:grpSpPr bwMode="auto">
              <a:xfrm>
                <a:off x="4921" y="2204"/>
                <a:ext cx="635" cy="763"/>
                <a:chOff x="2904" y="3415"/>
                <a:chExt cx="635" cy="763"/>
              </a:xfrm>
            </p:grpSpPr>
            <p:sp>
              <p:nvSpPr>
                <p:cNvPr id="342" name="Rectangle 82"/>
                <p:cNvSpPr>
                  <a:spLocks noChangeArrowheads="1"/>
                </p:cNvSpPr>
                <p:nvPr/>
              </p:nvSpPr>
              <p:spPr bwMode="auto">
                <a:xfrm>
                  <a:off x="2925" y="3415"/>
                  <a:ext cx="589" cy="680"/>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7255" name="Picture 83"/>
                <p:cNvPicPr>
                  <a:picLocks noChangeAspect="1" noChangeArrowheads="1"/>
                </p:cNvPicPr>
                <p:nvPr/>
              </p:nvPicPr>
              <p:blipFill>
                <a:blip r:embed="rId2" cstate="print"/>
                <a:srcRect l="11443" t="9912"/>
                <a:stretch>
                  <a:fillRect/>
                </a:stretch>
              </p:blipFill>
              <p:spPr bwMode="auto">
                <a:xfrm>
                  <a:off x="3028" y="3430"/>
                  <a:ext cx="396" cy="409"/>
                </a:xfrm>
                <a:prstGeom prst="rect">
                  <a:avLst/>
                </a:prstGeom>
                <a:noFill/>
                <a:ln w="12700">
                  <a:noFill/>
                  <a:miter lim="800000"/>
                  <a:headEnd/>
                  <a:tailEnd/>
                </a:ln>
              </p:spPr>
            </p:pic>
            <p:sp>
              <p:nvSpPr>
                <p:cNvPr id="7256" name="Text Box 84"/>
                <p:cNvSpPr txBox="1">
                  <a:spLocks noChangeArrowheads="1"/>
                </p:cNvSpPr>
                <p:nvPr/>
              </p:nvSpPr>
              <p:spPr bwMode="auto">
                <a:xfrm>
                  <a:off x="2904" y="3846"/>
                  <a:ext cx="635" cy="332"/>
                </a:xfrm>
                <a:prstGeom prst="rect">
                  <a:avLst/>
                </a:prstGeom>
                <a:noFill/>
                <a:ln w="12700">
                  <a:noFill/>
                  <a:miter lim="800000"/>
                  <a:headEnd/>
                  <a:tailEnd/>
                </a:ln>
              </p:spPr>
              <p:txBody>
                <a:bodyPr lIns="90000" tIns="46800" rIns="90000" bIns="46800">
                  <a:spAutoFit/>
                </a:bodyPr>
                <a:lstStyle/>
                <a:p>
                  <a:pPr algn="ctr" eaLnBrk="0" fontAlgn="base" hangingPunct="0">
                    <a:spcBef>
                      <a:spcPct val="50000"/>
                    </a:spcBef>
                    <a:spcAft>
                      <a:spcPct val="0"/>
                    </a:spcAft>
                  </a:pPr>
                  <a:r>
                    <a:rPr lang="de-DE" sz="300" b="1">
                      <a:solidFill>
                        <a:srgbClr val="192126"/>
                      </a:solidFill>
                      <a:latin typeface="Arial" charset="0"/>
                    </a:rPr>
                    <a:t>Geschädigte GS</a:t>
                  </a:r>
                </a:p>
              </p:txBody>
            </p:sp>
          </p:grpSp>
          <p:grpSp>
            <p:nvGrpSpPr>
              <p:cNvPr id="5" name="Group 85"/>
              <p:cNvGrpSpPr>
                <a:grpSpLocks/>
              </p:cNvGrpSpPr>
              <p:nvPr/>
            </p:nvGrpSpPr>
            <p:grpSpPr bwMode="auto">
              <a:xfrm>
                <a:off x="5371" y="2100"/>
                <a:ext cx="397" cy="250"/>
                <a:chOff x="431" y="3154"/>
                <a:chExt cx="397" cy="250"/>
              </a:xfrm>
            </p:grpSpPr>
            <p:sp>
              <p:nvSpPr>
                <p:cNvPr id="7252" name="Oval 86"/>
                <p:cNvSpPr>
                  <a:spLocks noChangeArrowheads="1"/>
                </p:cNvSpPr>
                <p:nvPr/>
              </p:nvSpPr>
              <p:spPr bwMode="auto">
                <a:xfrm>
                  <a:off x="431" y="3154"/>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7253" name="Text Box 87"/>
                <p:cNvSpPr txBox="1">
                  <a:spLocks noChangeArrowheads="1"/>
                </p:cNvSpPr>
                <p:nvPr/>
              </p:nvSpPr>
              <p:spPr bwMode="auto">
                <a:xfrm>
                  <a:off x="451" y="3154"/>
                  <a:ext cx="377" cy="25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a:t>
                  </a:r>
                </a:p>
              </p:txBody>
            </p:sp>
          </p:grpSp>
        </p:grpSp>
        <p:grpSp>
          <p:nvGrpSpPr>
            <p:cNvPr id="6" name="Group 35"/>
            <p:cNvGrpSpPr>
              <a:grpSpLocks noChangeAspect="1"/>
            </p:cNvGrpSpPr>
            <p:nvPr/>
          </p:nvGrpSpPr>
          <p:grpSpPr bwMode="auto">
            <a:xfrm>
              <a:off x="3857623" y="1643049"/>
              <a:ext cx="1344798" cy="1493614"/>
              <a:chOff x="1383" y="1566"/>
              <a:chExt cx="974" cy="1079"/>
            </a:xfrm>
          </p:grpSpPr>
          <p:grpSp>
            <p:nvGrpSpPr>
              <p:cNvPr id="7" name="Group 36"/>
              <p:cNvGrpSpPr>
                <a:grpSpLocks/>
              </p:cNvGrpSpPr>
              <p:nvPr/>
            </p:nvGrpSpPr>
            <p:grpSpPr bwMode="auto">
              <a:xfrm>
                <a:off x="1383" y="1616"/>
                <a:ext cx="724" cy="1029"/>
                <a:chOff x="1883" y="1163"/>
                <a:chExt cx="724" cy="1029"/>
              </a:xfrm>
            </p:grpSpPr>
            <p:sp>
              <p:nvSpPr>
                <p:cNvPr id="335" name="Rectangle 37"/>
                <p:cNvSpPr>
                  <a:spLocks noChangeArrowheads="1"/>
                </p:cNvSpPr>
                <p:nvPr/>
              </p:nvSpPr>
              <p:spPr bwMode="auto">
                <a:xfrm>
                  <a:off x="1883"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7248"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7249" name="Text Box 39"/>
                <p:cNvSpPr txBox="1">
                  <a:spLocks noChangeArrowheads="1"/>
                </p:cNvSpPr>
                <p:nvPr/>
              </p:nvSpPr>
              <p:spPr bwMode="auto">
                <a:xfrm>
                  <a:off x="1973" y="1638"/>
                  <a:ext cx="543" cy="55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Versicherung V</a:t>
                  </a:r>
                </a:p>
              </p:txBody>
            </p:sp>
          </p:grpSp>
          <p:grpSp>
            <p:nvGrpSpPr>
              <p:cNvPr id="8" name="Group 40"/>
              <p:cNvGrpSpPr>
                <a:grpSpLocks/>
              </p:cNvGrpSpPr>
              <p:nvPr/>
            </p:nvGrpSpPr>
            <p:grpSpPr bwMode="auto">
              <a:xfrm>
                <a:off x="1934" y="1566"/>
                <a:ext cx="423" cy="279"/>
                <a:chOff x="431" y="3203"/>
                <a:chExt cx="423" cy="279"/>
              </a:xfrm>
            </p:grpSpPr>
            <p:sp>
              <p:nvSpPr>
                <p:cNvPr id="7245" name="Oval 41"/>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7246" name="Text Box 42"/>
                <p:cNvSpPr txBox="1">
                  <a:spLocks noChangeArrowheads="1"/>
                </p:cNvSpPr>
                <p:nvPr/>
              </p:nvSpPr>
              <p:spPr bwMode="auto">
                <a:xfrm>
                  <a:off x="451" y="3203"/>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2</a:t>
                  </a:r>
                </a:p>
              </p:txBody>
            </p:sp>
          </p:grpSp>
        </p:grpSp>
        <p:grpSp>
          <p:nvGrpSpPr>
            <p:cNvPr id="9" name="Group 27"/>
            <p:cNvGrpSpPr>
              <a:grpSpLocks noChangeAspect="1"/>
            </p:cNvGrpSpPr>
            <p:nvPr/>
          </p:nvGrpSpPr>
          <p:grpSpPr bwMode="auto">
            <a:xfrm>
              <a:off x="4000494" y="4214817"/>
              <a:ext cx="1163480" cy="1223422"/>
              <a:chOff x="2381" y="2163"/>
              <a:chExt cx="757" cy="796"/>
            </a:xfrm>
          </p:grpSpPr>
          <p:grpSp>
            <p:nvGrpSpPr>
              <p:cNvPr id="10" name="Group 28"/>
              <p:cNvGrpSpPr>
                <a:grpSpLocks/>
              </p:cNvGrpSpPr>
              <p:nvPr/>
            </p:nvGrpSpPr>
            <p:grpSpPr bwMode="auto">
              <a:xfrm>
                <a:off x="2381" y="2226"/>
                <a:ext cx="734" cy="733"/>
                <a:chOff x="2880" y="1888"/>
                <a:chExt cx="734" cy="733"/>
              </a:xfrm>
            </p:grpSpPr>
            <p:sp>
              <p:nvSpPr>
                <p:cNvPr id="328" name="Rectangle 29"/>
                <p:cNvSpPr>
                  <a:spLocks noChangeArrowheads="1"/>
                </p:cNvSpPr>
                <p:nvPr/>
              </p:nvSpPr>
              <p:spPr bwMode="auto">
                <a:xfrm>
                  <a:off x="2881" y="1887"/>
                  <a:ext cx="542"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7241"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7242" name="Text Box 31"/>
                <p:cNvSpPr txBox="1">
                  <a:spLocks noChangeArrowheads="1"/>
                </p:cNvSpPr>
                <p:nvPr/>
              </p:nvSpPr>
              <p:spPr bwMode="auto">
                <a:xfrm>
                  <a:off x="2888" y="2369"/>
                  <a:ext cx="726" cy="252"/>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Sanierer S</a:t>
                  </a:r>
                </a:p>
              </p:txBody>
            </p:sp>
          </p:grpSp>
          <p:grpSp>
            <p:nvGrpSpPr>
              <p:cNvPr id="11" name="Group 32"/>
              <p:cNvGrpSpPr>
                <a:grpSpLocks/>
              </p:cNvGrpSpPr>
              <p:nvPr/>
            </p:nvGrpSpPr>
            <p:grpSpPr bwMode="auto">
              <a:xfrm>
                <a:off x="2756" y="2163"/>
                <a:ext cx="382" cy="252"/>
                <a:chOff x="431" y="3203"/>
                <a:chExt cx="382" cy="252"/>
              </a:xfrm>
            </p:grpSpPr>
            <p:sp>
              <p:nvSpPr>
                <p:cNvPr id="7238"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7239"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4</a:t>
                  </a:r>
                </a:p>
              </p:txBody>
            </p:sp>
          </p:grpSp>
        </p:grpSp>
        <p:grpSp>
          <p:nvGrpSpPr>
            <p:cNvPr id="12" name="Group 35"/>
            <p:cNvGrpSpPr>
              <a:grpSpLocks noChangeAspect="1"/>
            </p:cNvGrpSpPr>
            <p:nvPr/>
          </p:nvGrpSpPr>
          <p:grpSpPr bwMode="auto">
            <a:xfrm>
              <a:off x="5714799" y="1712262"/>
              <a:ext cx="2144217" cy="1298432"/>
              <a:chOff x="555" y="1616"/>
              <a:chExt cx="1553" cy="938"/>
            </a:xfrm>
          </p:grpSpPr>
          <p:grpSp>
            <p:nvGrpSpPr>
              <p:cNvPr id="13" name="Group 36"/>
              <p:cNvGrpSpPr>
                <a:grpSpLocks/>
              </p:cNvGrpSpPr>
              <p:nvPr/>
            </p:nvGrpSpPr>
            <p:grpSpPr bwMode="auto">
              <a:xfrm>
                <a:off x="1384" y="1616"/>
                <a:ext cx="724" cy="938"/>
                <a:chOff x="1884" y="1163"/>
                <a:chExt cx="724" cy="938"/>
              </a:xfrm>
            </p:grpSpPr>
            <p:sp>
              <p:nvSpPr>
                <p:cNvPr id="321" name="Rectangle 37"/>
                <p:cNvSpPr>
                  <a:spLocks noChangeArrowheads="1"/>
                </p:cNvSpPr>
                <p:nvPr/>
              </p:nvSpPr>
              <p:spPr bwMode="auto">
                <a:xfrm>
                  <a:off x="1884"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7234"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7235" name="Text Box 39"/>
                <p:cNvSpPr txBox="1">
                  <a:spLocks noChangeArrowheads="1"/>
                </p:cNvSpPr>
                <p:nvPr/>
              </p:nvSpPr>
              <p:spPr bwMode="auto">
                <a:xfrm>
                  <a:off x="1973" y="1638"/>
                  <a:ext cx="543" cy="463"/>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Gutachter GU</a:t>
                  </a:r>
                </a:p>
              </p:txBody>
            </p:sp>
          </p:grpSp>
          <p:grpSp>
            <p:nvGrpSpPr>
              <p:cNvPr id="14" name="Group 40"/>
              <p:cNvGrpSpPr>
                <a:grpSpLocks/>
              </p:cNvGrpSpPr>
              <p:nvPr/>
            </p:nvGrpSpPr>
            <p:grpSpPr bwMode="auto">
              <a:xfrm>
                <a:off x="555" y="2237"/>
                <a:ext cx="403" cy="279"/>
                <a:chOff x="-948" y="3874"/>
                <a:chExt cx="403" cy="279"/>
              </a:xfrm>
            </p:grpSpPr>
            <p:sp>
              <p:nvSpPr>
                <p:cNvPr id="7231" name="Oval 41"/>
                <p:cNvSpPr>
                  <a:spLocks noChangeArrowheads="1"/>
                </p:cNvSpPr>
                <p:nvPr/>
              </p:nvSpPr>
              <p:spPr bwMode="auto">
                <a:xfrm>
                  <a:off x="-948" y="3892"/>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7232" name="Text Box 42"/>
                <p:cNvSpPr txBox="1">
                  <a:spLocks noChangeArrowheads="1"/>
                </p:cNvSpPr>
                <p:nvPr/>
              </p:nvSpPr>
              <p:spPr bwMode="auto">
                <a:xfrm>
                  <a:off x="-948" y="3874"/>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3</a:t>
                  </a:r>
                </a:p>
              </p:txBody>
            </p:sp>
          </p:grpSp>
        </p:grpSp>
        <p:grpSp>
          <p:nvGrpSpPr>
            <p:cNvPr id="15" name="Group 18"/>
            <p:cNvGrpSpPr>
              <a:grpSpLocks/>
            </p:cNvGrpSpPr>
            <p:nvPr/>
          </p:nvGrpSpPr>
          <p:grpSpPr bwMode="auto">
            <a:xfrm>
              <a:off x="2106593" y="2025940"/>
              <a:ext cx="1814512" cy="396505"/>
              <a:chOff x="1305" y="4029383"/>
              <a:chExt cx="1143" cy="396505"/>
            </a:xfrm>
          </p:grpSpPr>
          <p:sp>
            <p:nvSpPr>
              <p:cNvPr id="7227"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7228" name="Text Box 20"/>
              <p:cNvSpPr txBox="1">
                <a:spLocks noChangeArrowheads="1"/>
              </p:cNvSpPr>
              <p:nvPr/>
            </p:nvSpPr>
            <p:spPr bwMode="auto">
              <a:xfrm>
                <a:off x="1350" y="4039166"/>
                <a:ext cx="1047"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Mobile Schadenmeldungl</a:t>
                </a:r>
              </a:p>
            </p:txBody>
          </p:sp>
        </p:grpSp>
        <p:grpSp>
          <p:nvGrpSpPr>
            <p:cNvPr id="16" name="Group 18"/>
            <p:cNvGrpSpPr>
              <a:grpSpLocks/>
            </p:cNvGrpSpPr>
            <p:nvPr/>
          </p:nvGrpSpPr>
          <p:grpSpPr bwMode="auto">
            <a:xfrm>
              <a:off x="2106594" y="2454564"/>
              <a:ext cx="1814512" cy="396503"/>
              <a:chOff x="1305" y="4029383"/>
              <a:chExt cx="1143" cy="396503"/>
            </a:xfrm>
          </p:grpSpPr>
          <p:sp>
            <p:nvSpPr>
              <p:cNvPr id="7225"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7226" name="Text Box 20"/>
              <p:cNvSpPr txBox="1">
                <a:spLocks noChangeArrowheads="1"/>
              </p:cNvSpPr>
              <p:nvPr/>
            </p:nvSpPr>
            <p:spPr bwMode="auto">
              <a:xfrm>
                <a:off x="1350" y="4039166"/>
                <a:ext cx="950"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Feedback an S und V</a:t>
                </a:r>
              </a:p>
            </p:txBody>
          </p:sp>
        </p:grpSp>
        <p:grpSp>
          <p:nvGrpSpPr>
            <p:cNvPr id="17" name="Group 18"/>
            <p:cNvGrpSpPr>
              <a:grpSpLocks/>
            </p:cNvGrpSpPr>
            <p:nvPr/>
          </p:nvGrpSpPr>
          <p:grpSpPr bwMode="auto">
            <a:xfrm>
              <a:off x="5122865" y="2025746"/>
              <a:ext cx="1814512" cy="386721"/>
              <a:chOff x="1315" y="4029189"/>
              <a:chExt cx="1143" cy="386721"/>
            </a:xfrm>
          </p:grpSpPr>
          <p:sp>
            <p:nvSpPr>
              <p:cNvPr id="7223" name="Line 19"/>
              <p:cNvSpPr>
                <a:spLocks noChangeShapeType="1"/>
              </p:cNvSpPr>
              <p:nvPr/>
            </p:nvSpPr>
            <p:spPr bwMode="auto">
              <a:xfrm>
                <a:off x="1315" y="4039168"/>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7224" name="Text Box 20"/>
              <p:cNvSpPr txBox="1">
                <a:spLocks noChangeArrowheads="1"/>
              </p:cNvSpPr>
              <p:nvPr/>
            </p:nvSpPr>
            <p:spPr bwMode="auto">
              <a:xfrm>
                <a:off x="1350" y="4029189"/>
                <a:ext cx="110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Beurteilung Schadenshöhe</a:t>
                </a:r>
              </a:p>
            </p:txBody>
          </p:sp>
        </p:grpSp>
        <p:sp>
          <p:nvSpPr>
            <p:cNvPr id="7181" name="Line 99"/>
            <p:cNvSpPr>
              <a:spLocks noChangeShapeType="1"/>
            </p:cNvSpPr>
            <p:nvPr/>
          </p:nvSpPr>
          <p:spPr bwMode="auto">
            <a:xfrm rot="6600000" flipV="1">
              <a:off x="4166793" y="3209100"/>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7182" name="Text Box 20"/>
            <p:cNvSpPr txBox="1">
              <a:spLocks noChangeArrowheads="1"/>
            </p:cNvSpPr>
            <p:nvPr/>
          </p:nvSpPr>
          <p:spPr bwMode="auto">
            <a:xfrm>
              <a:off x="4786314" y="3214685"/>
              <a:ext cx="1081118" cy="6405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Suche nach </a:t>
              </a:r>
            </a:p>
            <a:p>
              <a:pPr eaLnBrk="0" fontAlgn="base" hangingPunct="0">
                <a:spcBef>
                  <a:spcPct val="0"/>
                </a:spcBef>
                <a:spcAft>
                  <a:spcPct val="0"/>
                </a:spcAft>
              </a:pPr>
              <a:r>
                <a:rPr lang="de-DE" sz="300">
                  <a:solidFill>
                    <a:srgbClr val="192126"/>
                  </a:solidFill>
                  <a:latin typeface="Arial" charset="0"/>
                </a:rPr>
                <a:t>geeignetem </a:t>
              </a:r>
            </a:p>
            <a:p>
              <a:pPr eaLnBrk="0" fontAlgn="base" hangingPunct="0">
                <a:spcBef>
                  <a:spcPct val="0"/>
                </a:spcBef>
                <a:spcAft>
                  <a:spcPct val="0"/>
                </a:spcAft>
              </a:pPr>
              <a:r>
                <a:rPr lang="de-DE" sz="300">
                  <a:solidFill>
                    <a:srgbClr val="192126"/>
                  </a:solidFill>
                  <a:latin typeface="Arial" charset="0"/>
                </a:rPr>
                <a:t>Regulierer</a:t>
              </a:r>
            </a:p>
          </p:txBody>
        </p:sp>
        <p:grpSp>
          <p:nvGrpSpPr>
            <p:cNvPr id="18" name="Group 18"/>
            <p:cNvGrpSpPr>
              <a:grpSpLocks/>
            </p:cNvGrpSpPr>
            <p:nvPr/>
          </p:nvGrpSpPr>
          <p:grpSpPr bwMode="auto">
            <a:xfrm>
              <a:off x="5106990" y="2454568"/>
              <a:ext cx="1814512" cy="396505"/>
              <a:chOff x="1305" y="4029383"/>
              <a:chExt cx="1143" cy="396505"/>
            </a:xfrm>
          </p:grpSpPr>
          <p:sp>
            <p:nvSpPr>
              <p:cNvPr id="7221" name="Line 19"/>
              <p:cNvSpPr>
                <a:spLocks noChangeShapeType="1"/>
              </p:cNvSpPr>
              <p:nvPr/>
            </p:nvSpPr>
            <p:spPr bwMode="auto">
              <a:xfrm>
                <a:off x="1305" y="4029383"/>
                <a:ext cx="1143" cy="0"/>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7222" name="Text Box 20"/>
              <p:cNvSpPr txBox="1">
                <a:spLocks noChangeArrowheads="1"/>
              </p:cNvSpPr>
              <p:nvPr/>
            </p:nvSpPr>
            <p:spPr bwMode="auto">
              <a:xfrm>
                <a:off x="1350" y="4039166"/>
                <a:ext cx="1075"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Gutachten Schadenshöhe</a:t>
                </a:r>
              </a:p>
            </p:txBody>
          </p:sp>
        </p:grpSp>
        <p:sp>
          <p:nvSpPr>
            <p:cNvPr id="7184" name="Line 99"/>
            <p:cNvSpPr>
              <a:spLocks noChangeShapeType="1"/>
            </p:cNvSpPr>
            <p:nvPr/>
          </p:nvSpPr>
          <p:spPr bwMode="auto">
            <a:xfrm rot="6600000" flipV="1">
              <a:off x="3952480" y="3209101"/>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273" name="Text Box 20"/>
            <p:cNvSpPr txBox="1">
              <a:spLocks noChangeArrowheads="1"/>
            </p:cNvSpPr>
            <p:nvPr/>
          </p:nvSpPr>
          <p:spPr bwMode="auto">
            <a:xfrm>
              <a:off x="4286251" y="3071810"/>
              <a:ext cx="626440" cy="681421"/>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Angebot</a:t>
              </a:r>
            </a:p>
          </p:txBody>
        </p:sp>
        <p:sp>
          <p:nvSpPr>
            <p:cNvPr id="7186" name="Line 99"/>
            <p:cNvSpPr>
              <a:spLocks noChangeShapeType="1"/>
            </p:cNvSpPr>
            <p:nvPr/>
          </p:nvSpPr>
          <p:spPr bwMode="auto">
            <a:xfrm rot="6600000" flipV="1">
              <a:off x="3666727" y="3280539"/>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275" name="Text Box 20"/>
            <p:cNvSpPr txBox="1">
              <a:spLocks noChangeArrowheads="1"/>
            </p:cNvSpPr>
            <p:nvPr/>
          </p:nvSpPr>
          <p:spPr bwMode="auto">
            <a:xfrm>
              <a:off x="4000499" y="3171054"/>
              <a:ext cx="626440" cy="599116"/>
            </a:xfrm>
            <a:prstGeom prst="rect">
              <a:avLst/>
            </a:prstGeom>
            <a:noFill/>
            <a:ln w="12700">
              <a:noFill/>
              <a:miter lim="800000"/>
              <a:headEnd/>
              <a:tailEnd/>
            </a:ln>
            <a:effectLst/>
          </p:spPr>
          <p:txBody>
            <a:bodyPr vert="vert270" wrap="none"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p:txBody>
        </p:sp>
        <p:grpSp>
          <p:nvGrpSpPr>
            <p:cNvPr id="19" name="Group 27"/>
            <p:cNvGrpSpPr>
              <a:grpSpLocks noChangeAspect="1"/>
            </p:cNvGrpSpPr>
            <p:nvPr/>
          </p:nvGrpSpPr>
          <p:grpSpPr bwMode="auto">
            <a:xfrm>
              <a:off x="5786444" y="5072073"/>
              <a:ext cx="1163480" cy="1349453"/>
              <a:chOff x="2381" y="2163"/>
              <a:chExt cx="757" cy="878"/>
            </a:xfrm>
          </p:grpSpPr>
          <p:grpSp>
            <p:nvGrpSpPr>
              <p:cNvPr id="20" name="Group 28"/>
              <p:cNvGrpSpPr>
                <a:grpSpLocks/>
              </p:cNvGrpSpPr>
              <p:nvPr/>
            </p:nvGrpSpPr>
            <p:grpSpPr bwMode="auto">
              <a:xfrm>
                <a:off x="2381" y="2226"/>
                <a:ext cx="734" cy="815"/>
                <a:chOff x="2880" y="1888"/>
                <a:chExt cx="734" cy="815"/>
              </a:xfrm>
            </p:grpSpPr>
            <p:sp>
              <p:nvSpPr>
                <p:cNvPr id="306" name="Rectangle 29"/>
                <p:cNvSpPr>
                  <a:spLocks noChangeArrowheads="1"/>
                </p:cNvSpPr>
                <p:nvPr/>
              </p:nvSpPr>
              <p:spPr bwMode="auto">
                <a:xfrm>
                  <a:off x="2880" y="1888"/>
                  <a:ext cx="545"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7219"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7220" name="Text Box 31"/>
                <p:cNvSpPr txBox="1">
                  <a:spLocks noChangeArrowheads="1"/>
                </p:cNvSpPr>
                <p:nvPr/>
              </p:nvSpPr>
              <p:spPr bwMode="auto">
                <a:xfrm>
                  <a:off x="2888" y="2369"/>
                  <a:ext cx="726" cy="33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Unterauftrag U</a:t>
                  </a:r>
                </a:p>
              </p:txBody>
            </p:sp>
          </p:grpSp>
          <p:grpSp>
            <p:nvGrpSpPr>
              <p:cNvPr id="21" name="Group 32"/>
              <p:cNvGrpSpPr>
                <a:grpSpLocks/>
              </p:cNvGrpSpPr>
              <p:nvPr/>
            </p:nvGrpSpPr>
            <p:grpSpPr bwMode="auto">
              <a:xfrm>
                <a:off x="2756" y="2163"/>
                <a:ext cx="382" cy="252"/>
                <a:chOff x="431" y="3203"/>
                <a:chExt cx="382" cy="252"/>
              </a:xfrm>
            </p:grpSpPr>
            <p:sp>
              <p:nvSpPr>
                <p:cNvPr id="7216"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7217"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5</a:t>
                  </a:r>
                </a:p>
              </p:txBody>
            </p:sp>
          </p:grpSp>
        </p:grpSp>
        <p:grpSp>
          <p:nvGrpSpPr>
            <p:cNvPr id="22" name="Group 100"/>
            <p:cNvGrpSpPr>
              <a:grpSpLocks/>
            </p:cNvGrpSpPr>
            <p:nvPr/>
          </p:nvGrpSpPr>
          <p:grpSpPr bwMode="auto">
            <a:xfrm rot="755417">
              <a:off x="4870295" y="4918333"/>
              <a:ext cx="966788" cy="488951"/>
              <a:chOff x="2954" y="2756"/>
              <a:chExt cx="609" cy="308"/>
            </a:xfrm>
          </p:grpSpPr>
          <p:sp>
            <p:nvSpPr>
              <p:cNvPr id="7212"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7213" name="Text Box 102"/>
              <p:cNvSpPr txBox="1">
                <a:spLocks noChangeArrowheads="1"/>
              </p:cNvSpPr>
              <p:nvPr/>
            </p:nvSpPr>
            <p:spPr bwMode="auto">
              <a:xfrm rot="1462980">
                <a:off x="2954" y="2820"/>
                <a:ext cx="609"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Abklärung</a:t>
                </a:r>
              </a:p>
            </p:txBody>
          </p:sp>
        </p:grpSp>
        <p:sp>
          <p:nvSpPr>
            <p:cNvPr id="7190" name="Oval 86"/>
            <p:cNvSpPr>
              <a:spLocks noChangeArrowheads="1"/>
            </p:cNvSpPr>
            <p:nvPr/>
          </p:nvSpPr>
          <p:spPr bwMode="auto">
            <a:xfrm>
              <a:off x="3929058" y="4071942"/>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23" name="Group 72"/>
            <p:cNvGrpSpPr>
              <a:grpSpLocks/>
            </p:cNvGrpSpPr>
            <p:nvPr/>
          </p:nvGrpSpPr>
          <p:grpSpPr bwMode="auto">
            <a:xfrm>
              <a:off x="4643435" y="5715016"/>
              <a:ext cx="357193" cy="386642"/>
              <a:chOff x="7358079" y="4643446"/>
              <a:chExt cx="357193" cy="386642"/>
            </a:xfrm>
          </p:grpSpPr>
          <p:sp>
            <p:nvSpPr>
              <p:cNvPr id="7210" name="Oval 33"/>
              <p:cNvSpPr>
                <a:spLocks noChangeArrowheads="1"/>
              </p:cNvSpPr>
              <p:nvPr/>
            </p:nvSpPr>
            <p:spPr bwMode="auto">
              <a:xfrm>
                <a:off x="7358082" y="4643446"/>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7211" name="Text Box 34"/>
              <p:cNvSpPr txBox="1">
                <a:spLocks noChangeArrowheads="1"/>
              </p:cNvSpPr>
              <p:nvPr/>
            </p:nvSpPr>
            <p:spPr bwMode="auto">
              <a:xfrm>
                <a:off x="7358079" y="4643446"/>
                <a:ext cx="357187" cy="386642"/>
              </a:xfrm>
              <a:prstGeom prst="rect">
                <a:avLst/>
              </a:prstGeom>
              <a:noFill/>
              <a:ln w="12700">
                <a:noFill/>
                <a:miter lim="800000"/>
                <a:headEnd/>
                <a:tailEnd/>
              </a:ln>
            </p:spPr>
            <p:txBody>
              <a:bodyPr lIns="90000" tIns="46800" rIns="90000" bIns="46800">
                <a:spAutoFit/>
              </a:bodyPr>
              <a:lstStyle/>
              <a:p>
                <a:pPr eaLnBrk="0" fontAlgn="base" hangingPunct="0">
                  <a:spcBef>
                    <a:spcPct val="0"/>
                  </a:spcBef>
                  <a:spcAft>
                    <a:spcPct val="0"/>
                  </a:spcAft>
                </a:pPr>
                <a:r>
                  <a:rPr lang="de-DE" sz="300">
                    <a:solidFill>
                      <a:srgbClr val="192126"/>
                    </a:solidFill>
                    <a:latin typeface="Arial" charset="0"/>
                  </a:rPr>
                  <a:t>6</a:t>
                </a:r>
              </a:p>
            </p:txBody>
          </p:sp>
        </p:grpSp>
        <p:grpSp>
          <p:nvGrpSpPr>
            <p:cNvPr id="24" name="Group 83"/>
            <p:cNvGrpSpPr>
              <a:grpSpLocks/>
            </p:cNvGrpSpPr>
            <p:nvPr/>
          </p:nvGrpSpPr>
          <p:grpSpPr bwMode="auto">
            <a:xfrm>
              <a:off x="4214810" y="2643182"/>
              <a:ext cx="628271" cy="386722"/>
              <a:chOff x="3857620" y="3857628"/>
              <a:chExt cx="628271" cy="386722"/>
            </a:xfrm>
          </p:grpSpPr>
          <p:sp>
            <p:nvSpPr>
              <p:cNvPr id="7208" name="Oval 33"/>
              <p:cNvSpPr>
                <a:spLocks noChangeArrowheads="1"/>
              </p:cNvSpPr>
              <p:nvPr/>
            </p:nvSpPr>
            <p:spPr bwMode="auto">
              <a:xfrm>
                <a:off x="3857620" y="3857628"/>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7209" name="Text Box 42"/>
              <p:cNvSpPr txBox="1">
                <a:spLocks noChangeArrowheads="1"/>
              </p:cNvSpPr>
              <p:nvPr/>
            </p:nvSpPr>
            <p:spPr bwMode="auto">
              <a:xfrm>
                <a:off x="3929061" y="3857631"/>
                <a:ext cx="556830" cy="38671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7</a:t>
                </a:r>
              </a:p>
            </p:txBody>
          </p:sp>
        </p:grpSp>
        <p:grpSp>
          <p:nvGrpSpPr>
            <p:cNvPr id="25" name="Group 100"/>
            <p:cNvGrpSpPr>
              <a:grpSpLocks/>
            </p:cNvGrpSpPr>
            <p:nvPr/>
          </p:nvGrpSpPr>
          <p:grpSpPr bwMode="auto">
            <a:xfrm rot="850719">
              <a:off x="4665408" y="5425292"/>
              <a:ext cx="1081088" cy="488951"/>
              <a:chOff x="2916" y="2756"/>
              <a:chExt cx="681" cy="308"/>
            </a:xfrm>
          </p:grpSpPr>
          <p:sp>
            <p:nvSpPr>
              <p:cNvPr id="7206"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7207" name="Text Box 102"/>
              <p:cNvSpPr txBox="1">
                <a:spLocks noChangeArrowheads="1"/>
              </p:cNvSpPr>
              <p:nvPr/>
            </p:nvSpPr>
            <p:spPr bwMode="auto">
              <a:xfrm rot="1433992">
                <a:off x="2916" y="2820"/>
                <a:ext cx="681"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Unterauftrag</a:t>
                </a:r>
              </a:p>
            </p:txBody>
          </p:sp>
        </p:grpSp>
        <p:grpSp>
          <p:nvGrpSpPr>
            <p:cNvPr id="26" name="Group 80"/>
            <p:cNvGrpSpPr>
              <a:grpSpLocks/>
            </p:cNvGrpSpPr>
            <p:nvPr/>
          </p:nvGrpSpPr>
          <p:grpSpPr bwMode="auto">
            <a:xfrm>
              <a:off x="2643174" y="3571876"/>
              <a:ext cx="556834" cy="386720"/>
              <a:chOff x="5072066" y="5929330"/>
              <a:chExt cx="556834" cy="386720"/>
            </a:xfrm>
          </p:grpSpPr>
          <p:sp>
            <p:nvSpPr>
              <p:cNvPr id="7204" name="Oval 86"/>
              <p:cNvSpPr>
                <a:spLocks noChangeArrowheads="1"/>
              </p:cNvSpPr>
              <p:nvPr/>
            </p:nvSpPr>
            <p:spPr bwMode="auto">
              <a:xfrm>
                <a:off x="5072066" y="5929330"/>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7205" name="Text Box 42"/>
              <p:cNvSpPr txBox="1">
                <a:spLocks noChangeArrowheads="1"/>
              </p:cNvSpPr>
              <p:nvPr/>
            </p:nvSpPr>
            <p:spPr bwMode="auto">
              <a:xfrm>
                <a:off x="5072069" y="5929330"/>
                <a:ext cx="556831"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9</a:t>
                </a:r>
              </a:p>
            </p:txBody>
          </p:sp>
        </p:grpSp>
        <p:sp>
          <p:nvSpPr>
            <p:cNvPr id="7195" name="Line 99"/>
            <p:cNvSpPr>
              <a:spLocks noChangeShapeType="1"/>
            </p:cNvSpPr>
            <p:nvPr/>
          </p:nvSpPr>
          <p:spPr bwMode="auto">
            <a:xfrm rot="6600000" flipV="1">
              <a:off x="3380976" y="3280540"/>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284" name="Text Box 20"/>
            <p:cNvSpPr txBox="1">
              <a:spLocks noChangeArrowheads="1"/>
            </p:cNvSpPr>
            <p:nvPr/>
          </p:nvSpPr>
          <p:spPr bwMode="auto">
            <a:xfrm>
              <a:off x="3286117" y="2786057"/>
              <a:ext cx="1007102" cy="1148803"/>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a:p>
              <a:pPr eaLnBrk="0" fontAlgn="base" hangingPunct="0">
                <a:spcBef>
                  <a:spcPct val="0"/>
                </a:spcBef>
                <a:spcAft>
                  <a:spcPct val="0"/>
                </a:spcAft>
                <a:defRPr/>
              </a:pPr>
              <a:r>
                <a:rPr lang="de-DE" sz="300" dirty="0">
                  <a:solidFill>
                    <a:srgbClr val="192126"/>
                  </a:solidFill>
                  <a:latin typeface="Arial" charset="0"/>
                </a:rPr>
                <a:t>Erledigt +</a:t>
              </a:r>
            </a:p>
            <a:p>
              <a:pPr eaLnBrk="0" fontAlgn="base" hangingPunct="0">
                <a:spcBef>
                  <a:spcPct val="0"/>
                </a:spcBef>
                <a:spcAft>
                  <a:spcPct val="0"/>
                </a:spcAft>
                <a:defRPr/>
              </a:pPr>
              <a:r>
                <a:rPr lang="de-DE" sz="300" dirty="0">
                  <a:solidFill>
                    <a:srgbClr val="192126"/>
                  </a:solidFill>
                  <a:latin typeface="Arial" charset="0"/>
                </a:rPr>
                <a:t>Konsolidierte</a:t>
              </a:r>
            </a:p>
            <a:p>
              <a:pPr eaLnBrk="0" fontAlgn="base" hangingPunct="0">
                <a:spcBef>
                  <a:spcPct val="0"/>
                </a:spcBef>
                <a:spcAft>
                  <a:spcPct val="0"/>
                </a:spcAft>
                <a:defRPr/>
              </a:pPr>
              <a:r>
                <a:rPr lang="de-DE" sz="300" dirty="0">
                  <a:solidFill>
                    <a:srgbClr val="192126"/>
                  </a:solidFill>
                  <a:latin typeface="Arial" charset="0"/>
                </a:rPr>
                <a:t>Rechnung</a:t>
              </a:r>
            </a:p>
          </p:txBody>
        </p:sp>
        <p:sp>
          <p:nvSpPr>
            <p:cNvPr id="7197" name="Text Box 42"/>
            <p:cNvSpPr txBox="1">
              <a:spLocks noChangeArrowheads="1"/>
            </p:cNvSpPr>
            <p:nvPr/>
          </p:nvSpPr>
          <p:spPr bwMode="auto">
            <a:xfrm>
              <a:off x="3929061" y="4071941"/>
              <a:ext cx="55683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8</a:t>
              </a:r>
            </a:p>
          </p:txBody>
        </p:sp>
        <p:grpSp>
          <p:nvGrpSpPr>
            <p:cNvPr id="27" name="Group 108"/>
            <p:cNvGrpSpPr>
              <a:grpSpLocks/>
            </p:cNvGrpSpPr>
            <p:nvPr/>
          </p:nvGrpSpPr>
          <p:grpSpPr bwMode="auto">
            <a:xfrm rot="1685957">
              <a:off x="1041090" y="3711207"/>
              <a:ext cx="3142687" cy="496756"/>
              <a:chOff x="1202" y="2885"/>
              <a:chExt cx="2313" cy="431"/>
            </a:xfrm>
          </p:grpSpPr>
          <p:sp>
            <p:nvSpPr>
              <p:cNvPr id="7202" name="Text Box 109"/>
              <p:cNvSpPr txBox="1">
                <a:spLocks noChangeArrowheads="1"/>
              </p:cNvSpPr>
              <p:nvPr/>
            </p:nvSpPr>
            <p:spPr bwMode="auto">
              <a:xfrm rot="478264">
                <a:off x="1594" y="2980"/>
                <a:ext cx="1389" cy="3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Schadensabtretungserklärung</a:t>
                </a:r>
              </a:p>
            </p:txBody>
          </p:sp>
          <p:sp>
            <p:nvSpPr>
              <p:cNvPr id="7203" name="Line 110"/>
              <p:cNvSpPr>
                <a:spLocks noChangeShapeType="1"/>
              </p:cNvSpPr>
              <p:nvPr/>
            </p:nvSpPr>
            <p:spPr bwMode="auto">
              <a:xfrm>
                <a:off x="1202" y="2885"/>
                <a:ext cx="2313" cy="363"/>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grpSp>
        <p:sp>
          <p:nvSpPr>
            <p:cNvPr id="7199" name="Text Box 42"/>
            <p:cNvSpPr txBox="1">
              <a:spLocks noChangeArrowheads="1"/>
            </p:cNvSpPr>
            <p:nvPr/>
          </p:nvSpPr>
          <p:spPr bwMode="auto">
            <a:xfrm>
              <a:off x="2500302" y="2643182"/>
              <a:ext cx="614105"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10</a:t>
              </a:r>
            </a:p>
          </p:txBody>
        </p:sp>
        <p:sp>
          <p:nvSpPr>
            <p:cNvPr id="7200" name="Oval 86"/>
            <p:cNvSpPr>
              <a:spLocks noChangeArrowheads="1"/>
            </p:cNvSpPr>
            <p:nvPr/>
          </p:nvSpPr>
          <p:spPr bwMode="auto">
            <a:xfrm>
              <a:off x="3500430" y="3929066"/>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7201" name="Rectangle 288"/>
            <p:cNvSpPr>
              <a:spLocks noChangeArrowheads="1"/>
            </p:cNvSpPr>
            <p:nvPr/>
          </p:nvSpPr>
          <p:spPr bwMode="auto">
            <a:xfrm>
              <a:off x="3500433" y="3929068"/>
              <a:ext cx="564822" cy="380722"/>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de-DE" sz="300">
                  <a:solidFill>
                    <a:srgbClr val="192126"/>
                  </a:solidFill>
                  <a:latin typeface="Arial" charset="0"/>
                </a:rPr>
                <a:t>9</a:t>
              </a:r>
            </a:p>
          </p:txBody>
        </p:sp>
      </p:grpSp>
    </p:spTree>
    <p:extLst>
      <p:ext uri="{BB962C8B-B14F-4D97-AF65-F5344CB8AC3E}">
        <p14:creationId xmlns:p14="http://schemas.microsoft.com/office/powerpoint/2010/main" val="2020978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7764FCB7-678E-448F-911C-E90CD1434461}"/>
              </a:ext>
            </a:extLst>
          </p:cNvPr>
          <p:cNvSpPr>
            <a:spLocks noGrp="1"/>
          </p:cNvSpPr>
          <p:nvPr>
            <p:ph type="title"/>
          </p:nvPr>
        </p:nvSpPr>
        <p:spPr>
          <a:xfrm>
            <a:off x="827244" y="2600585"/>
            <a:ext cx="7772400" cy="1362075"/>
          </a:xfrm>
        </p:spPr>
        <p:txBody>
          <a:bodyPr/>
          <a:lstStyle/>
          <a:p>
            <a:pPr algn="ctr"/>
            <a:r>
              <a:rPr lang="de-DE" dirty="0"/>
              <a:t>Es gibt keine Organisation ohne Geschäftsprozesse</a:t>
            </a:r>
          </a:p>
        </p:txBody>
      </p:sp>
      <p:sp>
        <p:nvSpPr>
          <p:cNvPr id="4" name="Datumsplatzhalter 3">
            <a:extLst>
              <a:ext uri="{FF2B5EF4-FFF2-40B4-BE49-F238E27FC236}">
                <a16:creationId xmlns:a16="http://schemas.microsoft.com/office/drawing/2014/main" id="{C8029916-5793-4BD7-A956-70D2416A7A33}"/>
              </a:ext>
            </a:extLst>
          </p:cNvPr>
          <p:cNvSpPr>
            <a:spLocks noGrp="1"/>
          </p:cNvSpPr>
          <p:nvPr>
            <p:ph type="dt" sz="half" idx="10"/>
          </p:nvPr>
        </p:nvSpPr>
        <p:spPr/>
        <p:txBody>
          <a:bodyPr/>
          <a:lstStyle/>
          <a:p>
            <a:fld id="{E929662B-BFD5-4525-8ABA-99206865C0F6}"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5" name="Fußzeilenplatzhalter 4">
            <a:extLst>
              <a:ext uri="{FF2B5EF4-FFF2-40B4-BE49-F238E27FC236}">
                <a16:creationId xmlns:a16="http://schemas.microsoft.com/office/drawing/2014/main" id="{3D5D0769-AFAA-4238-9175-121484131D25}"/>
              </a:ext>
            </a:extLst>
          </p:cNvPr>
          <p:cNvSpPr>
            <a:spLocks noGrp="1"/>
          </p:cNvSpPr>
          <p:nvPr>
            <p:ph type="ftr" sz="quarter" idx="11"/>
          </p:nvPr>
        </p:nvSpPr>
        <p:spPr/>
        <p:txBody>
          <a:bodyPr/>
          <a:lstStyle/>
          <a:p>
            <a:r>
              <a:rPr lang="de-DE">
                <a:solidFill>
                  <a:srgbClr val="3E3D40">
                    <a:lumMod val="60000"/>
                    <a:lumOff val="40000"/>
                  </a:srgbClr>
                </a:solidFill>
              </a:rPr>
              <a:t>Simulation WS 2012/2013</a:t>
            </a:r>
            <a:endParaRPr lang="de-DE" dirty="0">
              <a:solidFill>
                <a:srgbClr val="3E3D40">
                  <a:lumMod val="60000"/>
                  <a:lumOff val="40000"/>
                </a:srgbClr>
              </a:solidFill>
            </a:endParaRPr>
          </a:p>
        </p:txBody>
      </p:sp>
      <p:sp>
        <p:nvSpPr>
          <p:cNvPr id="6" name="Foliennummernplatzhalter 5">
            <a:extLst>
              <a:ext uri="{FF2B5EF4-FFF2-40B4-BE49-F238E27FC236}">
                <a16:creationId xmlns:a16="http://schemas.microsoft.com/office/drawing/2014/main" id="{B0061537-F4B2-4C71-9C2A-DF54E4B3E104}"/>
              </a:ext>
            </a:extLst>
          </p:cNvPr>
          <p:cNvSpPr>
            <a:spLocks noGrp="1"/>
          </p:cNvSpPr>
          <p:nvPr>
            <p:ph type="sldNum" sz="quarter" idx="12"/>
          </p:nvPr>
        </p:nvSpPr>
        <p:spPr/>
        <p:txBody>
          <a:bodyPr/>
          <a:lstStyle/>
          <a:p>
            <a:fld id="{71F430A0-DF90-4682-B8C1-1BCFE983D179}" type="slidenum">
              <a:rPr lang="de-DE" smtClean="0">
                <a:solidFill>
                  <a:srgbClr val="3E3D40">
                    <a:lumMod val="60000"/>
                    <a:lumOff val="40000"/>
                  </a:srgbClr>
                </a:solidFill>
              </a:rPr>
              <a:pPr/>
              <a:t>2</a:t>
            </a:fld>
            <a:endParaRPr lang="de-DE">
              <a:solidFill>
                <a:srgbClr val="3E3D40">
                  <a:lumMod val="60000"/>
                  <a:lumOff val="40000"/>
                </a:srgbClr>
              </a:solidFill>
            </a:endParaRPr>
          </a:p>
        </p:txBody>
      </p:sp>
    </p:spTree>
    <p:extLst>
      <p:ext uri="{BB962C8B-B14F-4D97-AF65-F5344CB8AC3E}">
        <p14:creationId xmlns:p14="http://schemas.microsoft.com/office/powerpoint/2010/main" val="214530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de-DE" sz="1900" b="1"/>
              <a:t>Schritte 2 &amp; 3: Beurteilung und Gutachten Schadenshöhe</a:t>
            </a:r>
          </a:p>
        </p:txBody>
      </p:sp>
      <p:sp>
        <p:nvSpPr>
          <p:cNvPr id="3" name="Content Placeholder 2"/>
          <p:cNvSpPr>
            <a:spLocks noGrp="1"/>
          </p:cNvSpPr>
          <p:nvPr>
            <p:ph idx="1"/>
          </p:nvPr>
        </p:nvSpPr>
        <p:spPr>
          <a:xfrm>
            <a:off x="457204" y="1600200"/>
            <a:ext cx="8229600" cy="4471988"/>
          </a:xfrm>
        </p:spPr>
        <p:txBody>
          <a:bodyPr>
            <a:normAutofit lnSpcReduction="10000"/>
          </a:bodyPr>
          <a:lstStyle/>
          <a:p>
            <a:pPr>
              <a:defRPr/>
            </a:pPr>
            <a:r>
              <a:rPr lang="de-DE" sz="1600" dirty="0"/>
              <a:t>Die </a:t>
            </a:r>
            <a:r>
              <a:rPr lang="de-DE" sz="1600" b="1" dirty="0">
                <a:solidFill>
                  <a:srgbClr val="FF0000"/>
                </a:solidFill>
              </a:rPr>
              <a:t>Versicherung</a:t>
            </a:r>
            <a:r>
              <a:rPr lang="de-DE" sz="1600" dirty="0"/>
              <a:t> will die </a:t>
            </a:r>
            <a:r>
              <a:rPr lang="de-DE" sz="1600" b="1" dirty="0">
                <a:solidFill>
                  <a:srgbClr val="FF1DB4"/>
                </a:solidFill>
              </a:rPr>
              <a:t>Schäden</a:t>
            </a:r>
            <a:r>
              <a:rPr lang="de-DE" sz="1600" dirty="0"/>
              <a:t> genauer </a:t>
            </a:r>
            <a:r>
              <a:rPr lang="de-DE" sz="1600" b="1" dirty="0">
                <a:solidFill>
                  <a:srgbClr val="0070C0"/>
                </a:solidFill>
              </a:rPr>
              <a:t>beurteilen</a:t>
            </a:r>
            <a:r>
              <a:rPr lang="de-DE" sz="1600" dirty="0"/>
              <a:t> lassen als Anhaltspunkt für die Schadenshöhe.</a:t>
            </a:r>
          </a:p>
          <a:p>
            <a:pPr>
              <a:defRPr/>
            </a:pPr>
            <a:r>
              <a:rPr lang="de-DE" sz="1600" b="1" dirty="0">
                <a:solidFill>
                  <a:srgbClr val="FF0000"/>
                </a:solidFill>
              </a:rPr>
              <a:t>Sie</a:t>
            </a:r>
            <a:r>
              <a:rPr lang="de-DE" sz="1600" dirty="0"/>
              <a:t> </a:t>
            </a:r>
            <a:r>
              <a:rPr lang="de-DE" sz="1600" b="1" dirty="0">
                <a:solidFill>
                  <a:srgbClr val="0070C0"/>
                </a:solidFill>
              </a:rPr>
              <a:t>schickt</a:t>
            </a:r>
            <a:r>
              <a:rPr lang="de-DE" sz="1600" dirty="0"/>
              <a:t> über das Internet der Dienste (=TEXO) einen </a:t>
            </a:r>
            <a:r>
              <a:rPr lang="de-DE" sz="1600" b="1" dirty="0">
                <a:solidFill>
                  <a:srgbClr val="FF1DB4"/>
                </a:solidFill>
              </a:rPr>
              <a:t>Schätzauftrag</a:t>
            </a:r>
            <a:r>
              <a:rPr lang="de-DE" sz="1600" dirty="0"/>
              <a:t> an einen spezialisierten </a:t>
            </a:r>
            <a:r>
              <a:rPr lang="de-DE" sz="1600" b="1" dirty="0">
                <a:solidFill>
                  <a:srgbClr val="FF1DB4"/>
                </a:solidFill>
              </a:rPr>
              <a:t>Gutachter </a:t>
            </a:r>
            <a:r>
              <a:rPr lang="de-DE" sz="1600" dirty="0"/>
              <a:t>für Haus- und Wasserschäden</a:t>
            </a:r>
          </a:p>
          <a:p>
            <a:pPr>
              <a:defRPr/>
            </a:pPr>
            <a:r>
              <a:rPr lang="de-DE" sz="1600" b="1" dirty="0">
                <a:solidFill>
                  <a:srgbClr val="FF0000"/>
                </a:solidFill>
              </a:rPr>
              <a:t>Der Gutachter </a:t>
            </a:r>
            <a:r>
              <a:rPr lang="de-DE" sz="1600" b="1" dirty="0">
                <a:solidFill>
                  <a:srgbClr val="0070C0"/>
                </a:solidFill>
              </a:rPr>
              <a:t>vereinbart</a:t>
            </a:r>
            <a:r>
              <a:rPr lang="de-DE" sz="1600" dirty="0"/>
              <a:t> einen </a:t>
            </a:r>
            <a:r>
              <a:rPr lang="de-DE" sz="1600" b="1" dirty="0">
                <a:solidFill>
                  <a:srgbClr val="FF1DB4"/>
                </a:solidFill>
              </a:rPr>
              <a:t>Ortstermin</a:t>
            </a:r>
            <a:r>
              <a:rPr lang="de-DE" sz="1600" dirty="0"/>
              <a:t> mit der </a:t>
            </a:r>
            <a:r>
              <a:rPr lang="de-DE" sz="1600" b="1" dirty="0">
                <a:solidFill>
                  <a:srgbClr val="FF1DB4"/>
                </a:solidFill>
              </a:rPr>
              <a:t>Geschädigten</a:t>
            </a:r>
            <a:r>
              <a:rPr lang="de-DE" sz="1600" dirty="0"/>
              <a:t> und </a:t>
            </a:r>
            <a:r>
              <a:rPr lang="de-DE" sz="1600" b="1" i="1" dirty="0">
                <a:solidFill>
                  <a:srgbClr val="FF0F1E"/>
                </a:solidFill>
              </a:rPr>
              <a:t>(Gutachter) </a:t>
            </a:r>
            <a:r>
              <a:rPr lang="de-DE" sz="1600" b="1" dirty="0">
                <a:solidFill>
                  <a:srgbClr val="0070C0"/>
                </a:solidFill>
              </a:rPr>
              <a:t>nimmt</a:t>
            </a:r>
            <a:r>
              <a:rPr lang="de-DE" sz="1600" dirty="0"/>
              <a:t> die </a:t>
            </a:r>
            <a:r>
              <a:rPr lang="de-DE" sz="1600" b="1" dirty="0">
                <a:solidFill>
                  <a:srgbClr val="FF1DB4"/>
                </a:solidFill>
              </a:rPr>
              <a:t>Schäden</a:t>
            </a:r>
            <a:r>
              <a:rPr lang="de-DE" sz="1600" dirty="0"/>
              <a:t> auf. </a:t>
            </a:r>
          </a:p>
          <a:p>
            <a:pPr>
              <a:defRPr/>
            </a:pPr>
            <a:r>
              <a:rPr lang="de-DE" sz="1600" b="1" dirty="0">
                <a:solidFill>
                  <a:srgbClr val="FF0000"/>
                </a:solidFill>
              </a:rPr>
              <a:t>Der Gutachter </a:t>
            </a:r>
            <a:r>
              <a:rPr lang="de-DE" sz="1600" b="1" dirty="0">
                <a:solidFill>
                  <a:srgbClr val="0070C0"/>
                </a:solidFill>
              </a:rPr>
              <a:t>schickt</a:t>
            </a:r>
            <a:r>
              <a:rPr lang="de-DE" sz="1600" dirty="0"/>
              <a:t> sein </a:t>
            </a:r>
            <a:r>
              <a:rPr lang="de-DE" sz="1600" b="1" dirty="0">
                <a:solidFill>
                  <a:srgbClr val="FF1DB4"/>
                </a:solidFill>
              </a:rPr>
              <a:t>Gutachten </a:t>
            </a:r>
            <a:r>
              <a:rPr lang="de-DE" sz="1600" dirty="0"/>
              <a:t>samt Photos der Schäden, geschätzter Schadenshöhe und Art/Reihenfolge der Reparaturempfehlungen über die TEXO </a:t>
            </a:r>
            <a:r>
              <a:rPr lang="de-DE" sz="1600" dirty="0" err="1"/>
              <a:t>Platform</a:t>
            </a:r>
            <a:r>
              <a:rPr lang="de-DE" sz="1600" dirty="0"/>
              <a:t> </a:t>
            </a:r>
            <a:r>
              <a:rPr lang="de-DE" sz="1600" b="1" i="1" dirty="0">
                <a:solidFill>
                  <a:srgbClr val="FF1DB4"/>
                </a:solidFill>
              </a:rPr>
              <a:t>(an die Versicherung) </a:t>
            </a:r>
          </a:p>
          <a:p>
            <a:pPr>
              <a:defRPr/>
            </a:pPr>
            <a:endParaRPr lang="de-DE" sz="1600" dirty="0"/>
          </a:p>
          <a:p>
            <a:pPr>
              <a:buFont typeface="Arial" charset="0"/>
              <a:buNone/>
              <a:defRPr/>
            </a:pPr>
            <a:r>
              <a:rPr lang="de-DE" sz="1600" b="1" dirty="0"/>
              <a:t>Vorteile TEXO:</a:t>
            </a:r>
          </a:p>
          <a:p>
            <a:pPr>
              <a:defRPr/>
            </a:pPr>
            <a:r>
              <a:rPr lang="de-DE" sz="1600" dirty="0"/>
              <a:t>Suche nach einem spezialisierten Gutachter mittels einer </a:t>
            </a:r>
          </a:p>
          <a:p>
            <a:pPr>
              <a:buFont typeface="Arial" charset="0"/>
              <a:buNone/>
              <a:defRPr/>
            </a:pPr>
            <a:r>
              <a:rPr lang="de-DE" sz="1600" dirty="0"/>
              <a:t>	Ontologie für Gutachterklassifikation </a:t>
            </a:r>
          </a:p>
          <a:p>
            <a:pPr>
              <a:defRPr/>
            </a:pPr>
            <a:r>
              <a:rPr lang="de-DE" sz="1600" dirty="0"/>
              <a:t>Online Gutachten, das direkt in den Workflow der </a:t>
            </a:r>
          </a:p>
          <a:p>
            <a:pPr>
              <a:buFont typeface="Arial" charset="0"/>
              <a:buNone/>
              <a:defRPr/>
            </a:pPr>
            <a:r>
              <a:rPr lang="de-DE" sz="1600" dirty="0"/>
              <a:t>	Versicherung eingespeist wird (Anlage zum </a:t>
            </a:r>
          </a:p>
          <a:p>
            <a:pPr>
              <a:buFont typeface="Arial" charset="0"/>
              <a:buNone/>
              <a:defRPr/>
            </a:pPr>
            <a:r>
              <a:rPr lang="de-DE" sz="1600" dirty="0"/>
              <a:t>	Schaden)</a:t>
            </a:r>
          </a:p>
          <a:p>
            <a:pPr lvl="1">
              <a:defRPr/>
            </a:pPr>
            <a:endParaRPr lang="de-DE" sz="1600" dirty="0"/>
          </a:p>
          <a:p>
            <a:pPr lvl="1">
              <a:defRPr/>
            </a:pPr>
            <a:endParaRPr lang="de-DE" sz="1600" dirty="0"/>
          </a:p>
          <a:p>
            <a:pPr lvl="1">
              <a:defRPr/>
            </a:pPr>
            <a:endParaRPr lang="de-DE" sz="1600" dirty="0"/>
          </a:p>
        </p:txBody>
      </p:sp>
      <p:grpSp>
        <p:nvGrpSpPr>
          <p:cNvPr id="2" name="Group 90"/>
          <p:cNvGrpSpPr>
            <a:grpSpLocks noChangeAspect="1"/>
          </p:cNvGrpSpPr>
          <p:nvPr/>
        </p:nvGrpSpPr>
        <p:grpSpPr bwMode="auto">
          <a:xfrm>
            <a:off x="6572249" y="4786313"/>
            <a:ext cx="2495551" cy="1738312"/>
            <a:chOff x="1000093" y="1643049"/>
            <a:chExt cx="6858923" cy="4778477"/>
          </a:xfrm>
        </p:grpSpPr>
        <p:sp>
          <p:nvSpPr>
            <p:cNvPr id="8197" name="Oval 33"/>
            <p:cNvSpPr>
              <a:spLocks noChangeArrowheads="1"/>
            </p:cNvSpPr>
            <p:nvPr/>
          </p:nvSpPr>
          <p:spPr bwMode="auto">
            <a:xfrm>
              <a:off x="2571736" y="2643182"/>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4" name="Group 80"/>
            <p:cNvGrpSpPr>
              <a:grpSpLocks/>
            </p:cNvGrpSpPr>
            <p:nvPr/>
          </p:nvGrpSpPr>
          <p:grpSpPr bwMode="auto">
            <a:xfrm>
              <a:off x="1000093" y="1643146"/>
              <a:ext cx="1249422" cy="1341198"/>
              <a:chOff x="4921" y="2100"/>
              <a:chExt cx="847" cy="867"/>
            </a:xfrm>
          </p:grpSpPr>
          <p:grpSp>
            <p:nvGrpSpPr>
              <p:cNvPr id="5" name="Group 81"/>
              <p:cNvGrpSpPr>
                <a:grpSpLocks/>
              </p:cNvGrpSpPr>
              <p:nvPr/>
            </p:nvGrpSpPr>
            <p:grpSpPr bwMode="auto">
              <a:xfrm>
                <a:off x="4921" y="2204"/>
                <a:ext cx="635" cy="763"/>
                <a:chOff x="2904" y="3415"/>
                <a:chExt cx="635" cy="763"/>
              </a:xfrm>
            </p:grpSpPr>
            <p:sp>
              <p:nvSpPr>
                <p:cNvPr id="173" name="Rectangle 82"/>
                <p:cNvSpPr>
                  <a:spLocks noChangeArrowheads="1"/>
                </p:cNvSpPr>
                <p:nvPr/>
              </p:nvSpPr>
              <p:spPr bwMode="auto">
                <a:xfrm>
                  <a:off x="2925" y="3415"/>
                  <a:ext cx="589" cy="680"/>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8279" name="Picture 83"/>
                <p:cNvPicPr>
                  <a:picLocks noChangeAspect="1" noChangeArrowheads="1"/>
                </p:cNvPicPr>
                <p:nvPr/>
              </p:nvPicPr>
              <p:blipFill>
                <a:blip r:embed="rId2" cstate="print"/>
                <a:srcRect l="11443" t="9912"/>
                <a:stretch>
                  <a:fillRect/>
                </a:stretch>
              </p:blipFill>
              <p:spPr bwMode="auto">
                <a:xfrm>
                  <a:off x="3028" y="3430"/>
                  <a:ext cx="396" cy="409"/>
                </a:xfrm>
                <a:prstGeom prst="rect">
                  <a:avLst/>
                </a:prstGeom>
                <a:noFill/>
                <a:ln w="12700">
                  <a:noFill/>
                  <a:miter lim="800000"/>
                  <a:headEnd/>
                  <a:tailEnd/>
                </a:ln>
              </p:spPr>
            </p:pic>
            <p:sp>
              <p:nvSpPr>
                <p:cNvPr id="8280" name="Text Box 84"/>
                <p:cNvSpPr txBox="1">
                  <a:spLocks noChangeArrowheads="1"/>
                </p:cNvSpPr>
                <p:nvPr/>
              </p:nvSpPr>
              <p:spPr bwMode="auto">
                <a:xfrm>
                  <a:off x="2904" y="3846"/>
                  <a:ext cx="635" cy="332"/>
                </a:xfrm>
                <a:prstGeom prst="rect">
                  <a:avLst/>
                </a:prstGeom>
                <a:noFill/>
                <a:ln w="12700">
                  <a:noFill/>
                  <a:miter lim="800000"/>
                  <a:headEnd/>
                  <a:tailEnd/>
                </a:ln>
              </p:spPr>
              <p:txBody>
                <a:bodyPr lIns="90000" tIns="46800" rIns="90000" bIns="46800">
                  <a:spAutoFit/>
                </a:bodyPr>
                <a:lstStyle/>
                <a:p>
                  <a:pPr algn="ctr" eaLnBrk="0" fontAlgn="base" hangingPunct="0">
                    <a:spcBef>
                      <a:spcPct val="50000"/>
                    </a:spcBef>
                    <a:spcAft>
                      <a:spcPct val="0"/>
                    </a:spcAft>
                  </a:pPr>
                  <a:r>
                    <a:rPr lang="de-DE" sz="300" b="1">
                      <a:solidFill>
                        <a:srgbClr val="192126"/>
                      </a:solidFill>
                      <a:latin typeface="Arial" charset="0"/>
                    </a:rPr>
                    <a:t>Geschädigte GS</a:t>
                  </a:r>
                </a:p>
              </p:txBody>
            </p:sp>
          </p:grpSp>
          <p:grpSp>
            <p:nvGrpSpPr>
              <p:cNvPr id="6" name="Group 85"/>
              <p:cNvGrpSpPr>
                <a:grpSpLocks/>
              </p:cNvGrpSpPr>
              <p:nvPr/>
            </p:nvGrpSpPr>
            <p:grpSpPr bwMode="auto">
              <a:xfrm>
                <a:off x="5371" y="2100"/>
                <a:ext cx="397" cy="250"/>
                <a:chOff x="431" y="3154"/>
                <a:chExt cx="397" cy="250"/>
              </a:xfrm>
            </p:grpSpPr>
            <p:sp>
              <p:nvSpPr>
                <p:cNvPr id="8276" name="Oval 86"/>
                <p:cNvSpPr>
                  <a:spLocks noChangeArrowheads="1"/>
                </p:cNvSpPr>
                <p:nvPr/>
              </p:nvSpPr>
              <p:spPr bwMode="auto">
                <a:xfrm>
                  <a:off x="431" y="3154"/>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8277" name="Text Box 87"/>
                <p:cNvSpPr txBox="1">
                  <a:spLocks noChangeArrowheads="1"/>
                </p:cNvSpPr>
                <p:nvPr/>
              </p:nvSpPr>
              <p:spPr bwMode="auto">
                <a:xfrm>
                  <a:off x="451" y="3154"/>
                  <a:ext cx="377" cy="25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a:t>
                  </a:r>
                </a:p>
              </p:txBody>
            </p:sp>
          </p:grpSp>
        </p:grpSp>
        <p:grpSp>
          <p:nvGrpSpPr>
            <p:cNvPr id="7" name="Group 35"/>
            <p:cNvGrpSpPr>
              <a:grpSpLocks noChangeAspect="1"/>
            </p:cNvGrpSpPr>
            <p:nvPr/>
          </p:nvGrpSpPr>
          <p:grpSpPr bwMode="auto">
            <a:xfrm>
              <a:off x="3857623" y="1643049"/>
              <a:ext cx="1344798" cy="1493614"/>
              <a:chOff x="1383" y="1566"/>
              <a:chExt cx="974" cy="1079"/>
            </a:xfrm>
          </p:grpSpPr>
          <p:grpSp>
            <p:nvGrpSpPr>
              <p:cNvPr id="8" name="Group 36"/>
              <p:cNvGrpSpPr>
                <a:grpSpLocks/>
              </p:cNvGrpSpPr>
              <p:nvPr/>
            </p:nvGrpSpPr>
            <p:grpSpPr bwMode="auto">
              <a:xfrm>
                <a:off x="1383" y="1616"/>
                <a:ext cx="724" cy="1029"/>
                <a:chOff x="1883" y="1163"/>
                <a:chExt cx="724" cy="1029"/>
              </a:xfrm>
            </p:grpSpPr>
            <p:sp>
              <p:nvSpPr>
                <p:cNvPr id="166" name="Rectangle 37"/>
                <p:cNvSpPr>
                  <a:spLocks noChangeArrowheads="1"/>
                </p:cNvSpPr>
                <p:nvPr/>
              </p:nvSpPr>
              <p:spPr bwMode="auto">
                <a:xfrm>
                  <a:off x="1883"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8272"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8273" name="Text Box 39"/>
                <p:cNvSpPr txBox="1">
                  <a:spLocks noChangeArrowheads="1"/>
                </p:cNvSpPr>
                <p:nvPr/>
              </p:nvSpPr>
              <p:spPr bwMode="auto">
                <a:xfrm>
                  <a:off x="1973" y="1638"/>
                  <a:ext cx="543" cy="55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Versicherung V</a:t>
                  </a:r>
                </a:p>
              </p:txBody>
            </p:sp>
          </p:grpSp>
          <p:grpSp>
            <p:nvGrpSpPr>
              <p:cNvPr id="9" name="Group 40"/>
              <p:cNvGrpSpPr>
                <a:grpSpLocks/>
              </p:cNvGrpSpPr>
              <p:nvPr/>
            </p:nvGrpSpPr>
            <p:grpSpPr bwMode="auto">
              <a:xfrm>
                <a:off x="1934" y="1566"/>
                <a:ext cx="423" cy="279"/>
                <a:chOff x="431" y="3203"/>
                <a:chExt cx="423" cy="279"/>
              </a:xfrm>
            </p:grpSpPr>
            <p:sp>
              <p:nvSpPr>
                <p:cNvPr id="8269" name="Oval 41"/>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8270" name="Text Box 42"/>
                <p:cNvSpPr txBox="1">
                  <a:spLocks noChangeArrowheads="1"/>
                </p:cNvSpPr>
                <p:nvPr/>
              </p:nvSpPr>
              <p:spPr bwMode="auto">
                <a:xfrm>
                  <a:off x="451" y="3203"/>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2</a:t>
                  </a:r>
                </a:p>
              </p:txBody>
            </p:sp>
          </p:grpSp>
        </p:grpSp>
        <p:grpSp>
          <p:nvGrpSpPr>
            <p:cNvPr id="10" name="Group 27"/>
            <p:cNvGrpSpPr>
              <a:grpSpLocks noChangeAspect="1"/>
            </p:cNvGrpSpPr>
            <p:nvPr/>
          </p:nvGrpSpPr>
          <p:grpSpPr bwMode="auto">
            <a:xfrm>
              <a:off x="4000494" y="4214817"/>
              <a:ext cx="1163480" cy="1223422"/>
              <a:chOff x="2381" y="2163"/>
              <a:chExt cx="757" cy="796"/>
            </a:xfrm>
          </p:grpSpPr>
          <p:grpSp>
            <p:nvGrpSpPr>
              <p:cNvPr id="11" name="Group 28"/>
              <p:cNvGrpSpPr>
                <a:grpSpLocks/>
              </p:cNvGrpSpPr>
              <p:nvPr/>
            </p:nvGrpSpPr>
            <p:grpSpPr bwMode="auto">
              <a:xfrm>
                <a:off x="2381" y="2226"/>
                <a:ext cx="734" cy="733"/>
                <a:chOff x="2880" y="1888"/>
                <a:chExt cx="734" cy="733"/>
              </a:xfrm>
            </p:grpSpPr>
            <p:sp>
              <p:nvSpPr>
                <p:cNvPr id="159" name="Rectangle 29"/>
                <p:cNvSpPr>
                  <a:spLocks noChangeArrowheads="1"/>
                </p:cNvSpPr>
                <p:nvPr/>
              </p:nvSpPr>
              <p:spPr bwMode="auto">
                <a:xfrm>
                  <a:off x="2881" y="1887"/>
                  <a:ext cx="542"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8265"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8266" name="Text Box 31"/>
                <p:cNvSpPr txBox="1">
                  <a:spLocks noChangeArrowheads="1"/>
                </p:cNvSpPr>
                <p:nvPr/>
              </p:nvSpPr>
              <p:spPr bwMode="auto">
                <a:xfrm>
                  <a:off x="2888" y="2369"/>
                  <a:ext cx="726" cy="252"/>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Sanierer S</a:t>
                  </a:r>
                </a:p>
              </p:txBody>
            </p:sp>
          </p:grpSp>
          <p:grpSp>
            <p:nvGrpSpPr>
              <p:cNvPr id="12" name="Group 32"/>
              <p:cNvGrpSpPr>
                <a:grpSpLocks/>
              </p:cNvGrpSpPr>
              <p:nvPr/>
            </p:nvGrpSpPr>
            <p:grpSpPr bwMode="auto">
              <a:xfrm>
                <a:off x="2756" y="2163"/>
                <a:ext cx="382" cy="252"/>
                <a:chOff x="431" y="3203"/>
                <a:chExt cx="382" cy="252"/>
              </a:xfrm>
            </p:grpSpPr>
            <p:sp>
              <p:nvSpPr>
                <p:cNvPr id="8262"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8263"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4</a:t>
                  </a:r>
                </a:p>
              </p:txBody>
            </p:sp>
          </p:grpSp>
        </p:grpSp>
        <p:grpSp>
          <p:nvGrpSpPr>
            <p:cNvPr id="13" name="Group 35"/>
            <p:cNvGrpSpPr>
              <a:grpSpLocks noChangeAspect="1"/>
            </p:cNvGrpSpPr>
            <p:nvPr/>
          </p:nvGrpSpPr>
          <p:grpSpPr bwMode="auto">
            <a:xfrm>
              <a:off x="5714799" y="1712262"/>
              <a:ext cx="2144217" cy="1298432"/>
              <a:chOff x="555" y="1616"/>
              <a:chExt cx="1553" cy="938"/>
            </a:xfrm>
          </p:grpSpPr>
          <p:grpSp>
            <p:nvGrpSpPr>
              <p:cNvPr id="14" name="Group 36"/>
              <p:cNvGrpSpPr>
                <a:grpSpLocks/>
              </p:cNvGrpSpPr>
              <p:nvPr/>
            </p:nvGrpSpPr>
            <p:grpSpPr bwMode="auto">
              <a:xfrm>
                <a:off x="1384" y="1616"/>
                <a:ext cx="724" cy="938"/>
                <a:chOff x="1884" y="1163"/>
                <a:chExt cx="724" cy="938"/>
              </a:xfrm>
            </p:grpSpPr>
            <p:sp>
              <p:nvSpPr>
                <p:cNvPr id="152" name="Rectangle 37"/>
                <p:cNvSpPr>
                  <a:spLocks noChangeArrowheads="1"/>
                </p:cNvSpPr>
                <p:nvPr/>
              </p:nvSpPr>
              <p:spPr bwMode="auto">
                <a:xfrm>
                  <a:off x="1884"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8258"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8259" name="Text Box 39"/>
                <p:cNvSpPr txBox="1">
                  <a:spLocks noChangeArrowheads="1"/>
                </p:cNvSpPr>
                <p:nvPr/>
              </p:nvSpPr>
              <p:spPr bwMode="auto">
                <a:xfrm>
                  <a:off x="1973" y="1638"/>
                  <a:ext cx="543" cy="463"/>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Gutachter GU</a:t>
                  </a:r>
                </a:p>
              </p:txBody>
            </p:sp>
          </p:grpSp>
          <p:grpSp>
            <p:nvGrpSpPr>
              <p:cNvPr id="15" name="Group 40"/>
              <p:cNvGrpSpPr>
                <a:grpSpLocks/>
              </p:cNvGrpSpPr>
              <p:nvPr/>
            </p:nvGrpSpPr>
            <p:grpSpPr bwMode="auto">
              <a:xfrm>
                <a:off x="555" y="2237"/>
                <a:ext cx="403" cy="279"/>
                <a:chOff x="-948" y="3874"/>
                <a:chExt cx="403" cy="279"/>
              </a:xfrm>
            </p:grpSpPr>
            <p:sp>
              <p:nvSpPr>
                <p:cNvPr id="8255" name="Oval 41"/>
                <p:cNvSpPr>
                  <a:spLocks noChangeArrowheads="1"/>
                </p:cNvSpPr>
                <p:nvPr/>
              </p:nvSpPr>
              <p:spPr bwMode="auto">
                <a:xfrm>
                  <a:off x="-948" y="3892"/>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8256" name="Text Box 42"/>
                <p:cNvSpPr txBox="1">
                  <a:spLocks noChangeArrowheads="1"/>
                </p:cNvSpPr>
                <p:nvPr/>
              </p:nvSpPr>
              <p:spPr bwMode="auto">
                <a:xfrm>
                  <a:off x="-948" y="3874"/>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3</a:t>
                  </a:r>
                </a:p>
              </p:txBody>
            </p:sp>
          </p:grpSp>
        </p:grpSp>
        <p:grpSp>
          <p:nvGrpSpPr>
            <p:cNvPr id="16" name="Group 18"/>
            <p:cNvGrpSpPr>
              <a:grpSpLocks/>
            </p:cNvGrpSpPr>
            <p:nvPr/>
          </p:nvGrpSpPr>
          <p:grpSpPr bwMode="auto">
            <a:xfrm>
              <a:off x="2106593" y="2025940"/>
              <a:ext cx="1814512" cy="396505"/>
              <a:chOff x="1305" y="4029383"/>
              <a:chExt cx="1143" cy="396505"/>
            </a:xfrm>
          </p:grpSpPr>
          <p:sp>
            <p:nvSpPr>
              <p:cNvPr id="8251"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8252" name="Text Box 20"/>
              <p:cNvSpPr txBox="1">
                <a:spLocks noChangeArrowheads="1"/>
              </p:cNvSpPr>
              <p:nvPr/>
            </p:nvSpPr>
            <p:spPr bwMode="auto">
              <a:xfrm>
                <a:off x="1350" y="4039166"/>
                <a:ext cx="1047"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Mobile Schadenmeldungl</a:t>
                </a:r>
              </a:p>
            </p:txBody>
          </p:sp>
        </p:grpSp>
        <p:grpSp>
          <p:nvGrpSpPr>
            <p:cNvPr id="17" name="Group 18"/>
            <p:cNvGrpSpPr>
              <a:grpSpLocks/>
            </p:cNvGrpSpPr>
            <p:nvPr/>
          </p:nvGrpSpPr>
          <p:grpSpPr bwMode="auto">
            <a:xfrm>
              <a:off x="2106594" y="2454564"/>
              <a:ext cx="1814512" cy="396503"/>
              <a:chOff x="1305" y="4029383"/>
              <a:chExt cx="1143" cy="396503"/>
            </a:xfrm>
          </p:grpSpPr>
          <p:sp>
            <p:nvSpPr>
              <p:cNvPr id="8249"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8250" name="Text Box 20"/>
              <p:cNvSpPr txBox="1">
                <a:spLocks noChangeArrowheads="1"/>
              </p:cNvSpPr>
              <p:nvPr/>
            </p:nvSpPr>
            <p:spPr bwMode="auto">
              <a:xfrm>
                <a:off x="1350" y="4039166"/>
                <a:ext cx="950"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Feedback an S und V</a:t>
                </a:r>
              </a:p>
            </p:txBody>
          </p:sp>
        </p:grpSp>
        <p:grpSp>
          <p:nvGrpSpPr>
            <p:cNvPr id="18" name="Group 18"/>
            <p:cNvGrpSpPr>
              <a:grpSpLocks/>
            </p:cNvGrpSpPr>
            <p:nvPr/>
          </p:nvGrpSpPr>
          <p:grpSpPr bwMode="auto">
            <a:xfrm>
              <a:off x="5122865" y="2025746"/>
              <a:ext cx="1814512" cy="386721"/>
              <a:chOff x="1315" y="4029189"/>
              <a:chExt cx="1143" cy="386721"/>
            </a:xfrm>
          </p:grpSpPr>
          <p:sp>
            <p:nvSpPr>
              <p:cNvPr id="8247" name="Line 19"/>
              <p:cNvSpPr>
                <a:spLocks noChangeShapeType="1"/>
              </p:cNvSpPr>
              <p:nvPr/>
            </p:nvSpPr>
            <p:spPr bwMode="auto">
              <a:xfrm>
                <a:off x="1315" y="4039168"/>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8248" name="Text Box 20"/>
              <p:cNvSpPr txBox="1">
                <a:spLocks noChangeArrowheads="1"/>
              </p:cNvSpPr>
              <p:nvPr/>
            </p:nvSpPr>
            <p:spPr bwMode="auto">
              <a:xfrm>
                <a:off x="1350" y="4029189"/>
                <a:ext cx="110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Beurteilung Schadenshöhe</a:t>
                </a:r>
              </a:p>
            </p:txBody>
          </p:sp>
        </p:grpSp>
        <p:sp>
          <p:nvSpPr>
            <p:cNvPr id="8205" name="Line 99"/>
            <p:cNvSpPr>
              <a:spLocks noChangeShapeType="1"/>
            </p:cNvSpPr>
            <p:nvPr/>
          </p:nvSpPr>
          <p:spPr bwMode="auto">
            <a:xfrm rot="6600000" flipV="1">
              <a:off x="4166793" y="3209100"/>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8206" name="Text Box 20"/>
            <p:cNvSpPr txBox="1">
              <a:spLocks noChangeArrowheads="1"/>
            </p:cNvSpPr>
            <p:nvPr/>
          </p:nvSpPr>
          <p:spPr bwMode="auto">
            <a:xfrm>
              <a:off x="4786314" y="3214685"/>
              <a:ext cx="1081118" cy="6405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Suche nach </a:t>
              </a:r>
            </a:p>
            <a:p>
              <a:pPr eaLnBrk="0" fontAlgn="base" hangingPunct="0">
                <a:spcBef>
                  <a:spcPct val="0"/>
                </a:spcBef>
                <a:spcAft>
                  <a:spcPct val="0"/>
                </a:spcAft>
              </a:pPr>
              <a:r>
                <a:rPr lang="de-DE" sz="300">
                  <a:solidFill>
                    <a:srgbClr val="192126"/>
                  </a:solidFill>
                  <a:latin typeface="Arial" charset="0"/>
                </a:rPr>
                <a:t>geeignetem </a:t>
              </a:r>
            </a:p>
            <a:p>
              <a:pPr eaLnBrk="0" fontAlgn="base" hangingPunct="0">
                <a:spcBef>
                  <a:spcPct val="0"/>
                </a:spcBef>
                <a:spcAft>
                  <a:spcPct val="0"/>
                </a:spcAft>
              </a:pPr>
              <a:r>
                <a:rPr lang="de-DE" sz="300">
                  <a:solidFill>
                    <a:srgbClr val="192126"/>
                  </a:solidFill>
                  <a:latin typeface="Arial" charset="0"/>
                </a:rPr>
                <a:t>Regulierer</a:t>
              </a:r>
            </a:p>
          </p:txBody>
        </p:sp>
        <p:grpSp>
          <p:nvGrpSpPr>
            <p:cNvPr id="19" name="Group 18"/>
            <p:cNvGrpSpPr>
              <a:grpSpLocks/>
            </p:cNvGrpSpPr>
            <p:nvPr/>
          </p:nvGrpSpPr>
          <p:grpSpPr bwMode="auto">
            <a:xfrm>
              <a:off x="5106990" y="2454568"/>
              <a:ext cx="1814512" cy="396505"/>
              <a:chOff x="1305" y="4029383"/>
              <a:chExt cx="1143" cy="396505"/>
            </a:xfrm>
          </p:grpSpPr>
          <p:sp>
            <p:nvSpPr>
              <p:cNvPr id="8245" name="Line 19"/>
              <p:cNvSpPr>
                <a:spLocks noChangeShapeType="1"/>
              </p:cNvSpPr>
              <p:nvPr/>
            </p:nvSpPr>
            <p:spPr bwMode="auto">
              <a:xfrm>
                <a:off x="1305" y="4029383"/>
                <a:ext cx="1143" cy="0"/>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8246" name="Text Box 20"/>
              <p:cNvSpPr txBox="1">
                <a:spLocks noChangeArrowheads="1"/>
              </p:cNvSpPr>
              <p:nvPr/>
            </p:nvSpPr>
            <p:spPr bwMode="auto">
              <a:xfrm>
                <a:off x="1350" y="4039166"/>
                <a:ext cx="1075"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Gutachten Schadenshöhe</a:t>
                </a:r>
              </a:p>
            </p:txBody>
          </p:sp>
        </p:grpSp>
        <p:sp>
          <p:nvSpPr>
            <p:cNvPr id="8208" name="Line 99"/>
            <p:cNvSpPr>
              <a:spLocks noChangeShapeType="1"/>
            </p:cNvSpPr>
            <p:nvPr/>
          </p:nvSpPr>
          <p:spPr bwMode="auto">
            <a:xfrm rot="6600000" flipV="1">
              <a:off x="3952480" y="3209101"/>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4" name="Text Box 20"/>
            <p:cNvSpPr txBox="1">
              <a:spLocks noChangeArrowheads="1"/>
            </p:cNvSpPr>
            <p:nvPr/>
          </p:nvSpPr>
          <p:spPr bwMode="auto">
            <a:xfrm>
              <a:off x="4286251" y="3071810"/>
              <a:ext cx="626440" cy="681421"/>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Angebot</a:t>
              </a:r>
            </a:p>
          </p:txBody>
        </p:sp>
        <p:sp>
          <p:nvSpPr>
            <p:cNvPr id="8210" name="Line 99"/>
            <p:cNvSpPr>
              <a:spLocks noChangeShapeType="1"/>
            </p:cNvSpPr>
            <p:nvPr/>
          </p:nvSpPr>
          <p:spPr bwMode="auto">
            <a:xfrm rot="6600000" flipV="1">
              <a:off x="3666727" y="3280539"/>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6" name="Text Box 20"/>
            <p:cNvSpPr txBox="1">
              <a:spLocks noChangeArrowheads="1"/>
            </p:cNvSpPr>
            <p:nvPr/>
          </p:nvSpPr>
          <p:spPr bwMode="auto">
            <a:xfrm>
              <a:off x="4000499" y="3171054"/>
              <a:ext cx="626440" cy="599116"/>
            </a:xfrm>
            <a:prstGeom prst="rect">
              <a:avLst/>
            </a:prstGeom>
            <a:noFill/>
            <a:ln w="12700">
              <a:noFill/>
              <a:miter lim="800000"/>
              <a:headEnd/>
              <a:tailEnd/>
            </a:ln>
            <a:effectLst/>
          </p:spPr>
          <p:txBody>
            <a:bodyPr vert="vert270" wrap="none"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p:txBody>
        </p:sp>
        <p:grpSp>
          <p:nvGrpSpPr>
            <p:cNvPr id="20" name="Group 27"/>
            <p:cNvGrpSpPr>
              <a:grpSpLocks noChangeAspect="1"/>
            </p:cNvGrpSpPr>
            <p:nvPr/>
          </p:nvGrpSpPr>
          <p:grpSpPr bwMode="auto">
            <a:xfrm>
              <a:off x="5786444" y="5072073"/>
              <a:ext cx="1163480" cy="1349453"/>
              <a:chOff x="2381" y="2163"/>
              <a:chExt cx="757" cy="878"/>
            </a:xfrm>
          </p:grpSpPr>
          <p:grpSp>
            <p:nvGrpSpPr>
              <p:cNvPr id="21" name="Group 28"/>
              <p:cNvGrpSpPr>
                <a:grpSpLocks/>
              </p:cNvGrpSpPr>
              <p:nvPr/>
            </p:nvGrpSpPr>
            <p:grpSpPr bwMode="auto">
              <a:xfrm>
                <a:off x="2381" y="2226"/>
                <a:ext cx="734" cy="815"/>
                <a:chOff x="2880" y="1888"/>
                <a:chExt cx="734" cy="815"/>
              </a:xfrm>
            </p:grpSpPr>
            <p:sp>
              <p:nvSpPr>
                <p:cNvPr id="137" name="Rectangle 29"/>
                <p:cNvSpPr>
                  <a:spLocks noChangeArrowheads="1"/>
                </p:cNvSpPr>
                <p:nvPr/>
              </p:nvSpPr>
              <p:spPr bwMode="auto">
                <a:xfrm>
                  <a:off x="2880" y="1888"/>
                  <a:ext cx="545"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8243"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8244" name="Text Box 31"/>
                <p:cNvSpPr txBox="1">
                  <a:spLocks noChangeArrowheads="1"/>
                </p:cNvSpPr>
                <p:nvPr/>
              </p:nvSpPr>
              <p:spPr bwMode="auto">
                <a:xfrm>
                  <a:off x="2888" y="2369"/>
                  <a:ext cx="726" cy="33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Unterauftrag U</a:t>
                  </a:r>
                </a:p>
              </p:txBody>
            </p:sp>
          </p:grpSp>
          <p:grpSp>
            <p:nvGrpSpPr>
              <p:cNvPr id="22" name="Group 32"/>
              <p:cNvGrpSpPr>
                <a:grpSpLocks/>
              </p:cNvGrpSpPr>
              <p:nvPr/>
            </p:nvGrpSpPr>
            <p:grpSpPr bwMode="auto">
              <a:xfrm>
                <a:off x="2756" y="2163"/>
                <a:ext cx="382" cy="252"/>
                <a:chOff x="431" y="3203"/>
                <a:chExt cx="382" cy="252"/>
              </a:xfrm>
            </p:grpSpPr>
            <p:sp>
              <p:nvSpPr>
                <p:cNvPr id="8240"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8241"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5</a:t>
                  </a:r>
                </a:p>
              </p:txBody>
            </p:sp>
          </p:grpSp>
        </p:grpSp>
        <p:grpSp>
          <p:nvGrpSpPr>
            <p:cNvPr id="23" name="Group 100"/>
            <p:cNvGrpSpPr>
              <a:grpSpLocks/>
            </p:cNvGrpSpPr>
            <p:nvPr/>
          </p:nvGrpSpPr>
          <p:grpSpPr bwMode="auto">
            <a:xfrm rot="755417">
              <a:off x="4870295" y="4918333"/>
              <a:ext cx="966788" cy="488951"/>
              <a:chOff x="2954" y="2756"/>
              <a:chExt cx="609" cy="308"/>
            </a:xfrm>
          </p:grpSpPr>
          <p:sp>
            <p:nvSpPr>
              <p:cNvPr id="8236"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8237" name="Text Box 102"/>
              <p:cNvSpPr txBox="1">
                <a:spLocks noChangeArrowheads="1"/>
              </p:cNvSpPr>
              <p:nvPr/>
            </p:nvSpPr>
            <p:spPr bwMode="auto">
              <a:xfrm rot="1462980">
                <a:off x="2954" y="2820"/>
                <a:ext cx="609"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Abklärung</a:t>
                </a:r>
              </a:p>
            </p:txBody>
          </p:sp>
        </p:grpSp>
        <p:sp>
          <p:nvSpPr>
            <p:cNvPr id="8214" name="Oval 86"/>
            <p:cNvSpPr>
              <a:spLocks noChangeArrowheads="1"/>
            </p:cNvSpPr>
            <p:nvPr/>
          </p:nvSpPr>
          <p:spPr bwMode="auto">
            <a:xfrm>
              <a:off x="3929058" y="4071942"/>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24" name="Group 72"/>
            <p:cNvGrpSpPr>
              <a:grpSpLocks/>
            </p:cNvGrpSpPr>
            <p:nvPr/>
          </p:nvGrpSpPr>
          <p:grpSpPr bwMode="auto">
            <a:xfrm>
              <a:off x="4643435" y="5715016"/>
              <a:ext cx="357193" cy="386642"/>
              <a:chOff x="7358079" y="4643446"/>
              <a:chExt cx="357193" cy="386642"/>
            </a:xfrm>
          </p:grpSpPr>
          <p:sp>
            <p:nvSpPr>
              <p:cNvPr id="8234" name="Oval 33"/>
              <p:cNvSpPr>
                <a:spLocks noChangeArrowheads="1"/>
              </p:cNvSpPr>
              <p:nvPr/>
            </p:nvSpPr>
            <p:spPr bwMode="auto">
              <a:xfrm>
                <a:off x="7358082" y="4643446"/>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8235" name="Text Box 34"/>
              <p:cNvSpPr txBox="1">
                <a:spLocks noChangeArrowheads="1"/>
              </p:cNvSpPr>
              <p:nvPr/>
            </p:nvSpPr>
            <p:spPr bwMode="auto">
              <a:xfrm>
                <a:off x="7358079" y="4643446"/>
                <a:ext cx="357187" cy="386642"/>
              </a:xfrm>
              <a:prstGeom prst="rect">
                <a:avLst/>
              </a:prstGeom>
              <a:noFill/>
              <a:ln w="12700">
                <a:noFill/>
                <a:miter lim="800000"/>
                <a:headEnd/>
                <a:tailEnd/>
              </a:ln>
            </p:spPr>
            <p:txBody>
              <a:bodyPr lIns="90000" tIns="46800" rIns="90000" bIns="46800">
                <a:spAutoFit/>
              </a:bodyPr>
              <a:lstStyle/>
              <a:p>
                <a:pPr eaLnBrk="0" fontAlgn="base" hangingPunct="0">
                  <a:spcBef>
                    <a:spcPct val="0"/>
                  </a:spcBef>
                  <a:spcAft>
                    <a:spcPct val="0"/>
                  </a:spcAft>
                </a:pPr>
                <a:r>
                  <a:rPr lang="de-DE" sz="300">
                    <a:solidFill>
                      <a:srgbClr val="192126"/>
                    </a:solidFill>
                    <a:latin typeface="Arial" charset="0"/>
                  </a:rPr>
                  <a:t>6</a:t>
                </a:r>
              </a:p>
            </p:txBody>
          </p:sp>
        </p:grpSp>
        <p:grpSp>
          <p:nvGrpSpPr>
            <p:cNvPr id="25" name="Group 83"/>
            <p:cNvGrpSpPr>
              <a:grpSpLocks/>
            </p:cNvGrpSpPr>
            <p:nvPr/>
          </p:nvGrpSpPr>
          <p:grpSpPr bwMode="auto">
            <a:xfrm>
              <a:off x="4214810" y="2643182"/>
              <a:ext cx="628271" cy="386722"/>
              <a:chOff x="3857620" y="3857628"/>
              <a:chExt cx="628271" cy="386722"/>
            </a:xfrm>
          </p:grpSpPr>
          <p:sp>
            <p:nvSpPr>
              <p:cNvPr id="8232" name="Oval 33"/>
              <p:cNvSpPr>
                <a:spLocks noChangeArrowheads="1"/>
              </p:cNvSpPr>
              <p:nvPr/>
            </p:nvSpPr>
            <p:spPr bwMode="auto">
              <a:xfrm>
                <a:off x="3857620" y="3857628"/>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8233" name="Text Box 42"/>
              <p:cNvSpPr txBox="1">
                <a:spLocks noChangeArrowheads="1"/>
              </p:cNvSpPr>
              <p:nvPr/>
            </p:nvSpPr>
            <p:spPr bwMode="auto">
              <a:xfrm>
                <a:off x="3929061" y="3857631"/>
                <a:ext cx="556830" cy="38671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7</a:t>
                </a:r>
              </a:p>
            </p:txBody>
          </p:sp>
        </p:grpSp>
        <p:grpSp>
          <p:nvGrpSpPr>
            <p:cNvPr id="26" name="Group 100"/>
            <p:cNvGrpSpPr>
              <a:grpSpLocks/>
            </p:cNvGrpSpPr>
            <p:nvPr/>
          </p:nvGrpSpPr>
          <p:grpSpPr bwMode="auto">
            <a:xfrm rot="850719">
              <a:off x="4665408" y="5425292"/>
              <a:ext cx="1081088" cy="488951"/>
              <a:chOff x="2916" y="2756"/>
              <a:chExt cx="681" cy="308"/>
            </a:xfrm>
          </p:grpSpPr>
          <p:sp>
            <p:nvSpPr>
              <p:cNvPr id="8230"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8231" name="Text Box 102"/>
              <p:cNvSpPr txBox="1">
                <a:spLocks noChangeArrowheads="1"/>
              </p:cNvSpPr>
              <p:nvPr/>
            </p:nvSpPr>
            <p:spPr bwMode="auto">
              <a:xfrm rot="1433992">
                <a:off x="2916" y="2820"/>
                <a:ext cx="681"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Unterauftrag</a:t>
                </a:r>
              </a:p>
            </p:txBody>
          </p:sp>
        </p:grpSp>
        <p:grpSp>
          <p:nvGrpSpPr>
            <p:cNvPr id="27" name="Group 80"/>
            <p:cNvGrpSpPr>
              <a:grpSpLocks/>
            </p:cNvGrpSpPr>
            <p:nvPr/>
          </p:nvGrpSpPr>
          <p:grpSpPr bwMode="auto">
            <a:xfrm>
              <a:off x="2643174" y="3571876"/>
              <a:ext cx="556834" cy="386720"/>
              <a:chOff x="5072066" y="5929330"/>
              <a:chExt cx="556834" cy="386720"/>
            </a:xfrm>
          </p:grpSpPr>
          <p:sp>
            <p:nvSpPr>
              <p:cNvPr id="8228" name="Oval 86"/>
              <p:cNvSpPr>
                <a:spLocks noChangeArrowheads="1"/>
              </p:cNvSpPr>
              <p:nvPr/>
            </p:nvSpPr>
            <p:spPr bwMode="auto">
              <a:xfrm>
                <a:off x="5072066" y="5929330"/>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8229" name="Text Box 42"/>
              <p:cNvSpPr txBox="1">
                <a:spLocks noChangeArrowheads="1"/>
              </p:cNvSpPr>
              <p:nvPr/>
            </p:nvSpPr>
            <p:spPr bwMode="auto">
              <a:xfrm>
                <a:off x="5072069" y="5929330"/>
                <a:ext cx="556831"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9</a:t>
                </a:r>
              </a:p>
            </p:txBody>
          </p:sp>
        </p:grpSp>
        <p:sp>
          <p:nvSpPr>
            <p:cNvPr id="8219" name="Line 99"/>
            <p:cNvSpPr>
              <a:spLocks noChangeShapeType="1"/>
            </p:cNvSpPr>
            <p:nvPr/>
          </p:nvSpPr>
          <p:spPr bwMode="auto">
            <a:xfrm rot="6600000" flipV="1">
              <a:off x="3380976" y="3280540"/>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5" name="Text Box 20"/>
            <p:cNvSpPr txBox="1">
              <a:spLocks noChangeArrowheads="1"/>
            </p:cNvSpPr>
            <p:nvPr/>
          </p:nvSpPr>
          <p:spPr bwMode="auto">
            <a:xfrm>
              <a:off x="3286117" y="2786057"/>
              <a:ext cx="1007102" cy="1148803"/>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a:p>
              <a:pPr eaLnBrk="0" fontAlgn="base" hangingPunct="0">
                <a:spcBef>
                  <a:spcPct val="0"/>
                </a:spcBef>
                <a:spcAft>
                  <a:spcPct val="0"/>
                </a:spcAft>
                <a:defRPr/>
              </a:pPr>
              <a:r>
                <a:rPr lang="de-DE" sz="300" dirty="0">
                  <a:solidFill>
                    <a:srgbClr val="192126"/>
                  </a:solidFill>
                  <a:latin typeface="Arial" charset="0"/>
                </a:rPr>
                <a:t>Erledigt +</a:t>
              </a:r>
            </a:p>
            <a:p>
              <a:pPr eaLnBrk="0" fontAlgn="base" hangingPunct="0">
                <a:spcBef>
                  <a:spcPct val="0"/>
                </a:spcBef>
                <a:spcAft>
                  <a:spcPct val="0"/>
                </a:spcAft>
                <a:defRPr/>
              </a:pPr>
              <a:r>
                <a:rPr lang="de-DE" sz="300" dirty="0">
                  <a:solidFill>
                    <a:srgbClr val="192126"/>
                  </a:solidFill>
                  <a:latin typeface="Arial" charset="0"/>
                </a:rPr>
                <a:t>Konsolidierte</a:t>
              </a:r>
            </a:p>
            <a:p>
              <a:pPr eaLnBrk="0" fontAlgn="base" hangingPunct="0">
                <a:spcBef>
                  <a:spcPct val="0"/>
                </a:spcBef>
                <a:spcAft>
                  <a:spcPct val="0"/>
                </a:spcAft>
                <a:defRPr/>
              </a:pPr>
              <a:r>
                <a:rPr lang="de-DE" sz="300" dirty="0">
                  <a:solidFill>
                    <a:srgbClr val="192126"/>
                  </a:solidFill>
                  <a:latin typeface="Arial" charset="0"/>
                </a:rPr>
                <a:t>Rechnung</a:t>
              </a:r>
            </a:p>
          </p:txBody>
        </p:sp>
        <p:sp>
          <p:nvSpPr>
            <p:cNvPr id="8221" name="Text Box 42"/>
            <p:cNvSpPr txBox="1">
              <a:spLocks noChangeArrowheads="1"/>
            </p:cNvSpPr>
            <p:nvPr/>
          </p:nvSpPr>
          <p:spPr bwMode="auto">
            <a:xfrm>
              <a:off x="3929061" y="4071941"/>
              <a:ext cx="55683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8</a:t>
              </a:r>
            </a:p>
          </p:txBody>
        </p:sp>
        <p:grpSp>
          <p:nvGrpSpPr>
            <p:cNvPr id="28" name="Group 108"/>
            <p:cNvGrpSpPr>
              <a:grpSpLocks/>
            </p:cNvGrpSpPr>
            <p:nvPr/>
          </p:nvGrpSpPr>
          <p:grpSpPr bwMode="auto">
            <a:xfrm rot="1685957">
              <a:off x="1041090" y="3711207"/>
              <a:ext cx="3142687" cy="496756"/>
              <a:chOff x="1202" y="2885"/>
              <a:chExt cx="2313" cy="431"/>
            </a:xfrm>
          </p:grpSpPr>
          <p:sp>
            <p:nvSpPr>
              <p:cNvPr id="8226" name="Text Box 109"/>
              <p:cNvSpPr txBox="1">
                <a:spLocks noChangeArrowheads="1"/>
              </p:cNvSpPr>
              <p:nvPr/>
            </p:nvSpPr>
            <p:spPr bwMode="auto">
              <a:xfrm rot="478264">
                <a:off x="1594" y="2980"/>
                <a:ext cx="1389" cy="3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Schadensabtretungserklärung</a:t>
                </a:r>
              </a:p>
            </p:txBody>
          </p:sp>
          <p:sp>
            <p:nvSpPr>
              <p:cNvPr id="8227" name="Line 110"/>
              <p:cNvSpPr>
                <a:spLocks noChangeShapeType="1"/>
              </p:cNvSpPr>
              <p:nvPr/>
            </p:nvSpPr>
            <p:spPr bwMode="auto">
              <a:xfrm>
                <a:off x="1202" y="2885"/>
                <a:ext cx="2313" cy="363"/>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grpSp>
        <p:sp>
          <p:nvSpPr>
            <p:cNvPr id="8223" name="Text Box 42"/>
            <p:cNvSpPr txBox="1">
              <a:spLocks noChangeArrowheads="1"/>
            </p:cNvSpPr>
            <p:nvPr/>
          </p:nvSpPr>
          <p:spPr bwMode="auto">
            <a:xfrm>
              <a:off x="2500302" y="2643182"/>
              <a:ext cx="614105"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10</a:t>
              </a:r>
            </a:p>
          </p:txBody>
        </p:sp>
        <p:sp>
          <p:nvSpPr>
            <p:cNvPr id="8224" name="Oval 86"/>
            <p:cNvSpPr>
              <a:spLocks noChangeArrowheads="1"/>
            </p:cNvSpPr>
            <p:nvPr/>
          </p:nvSpPr>
          <p:spPr bwMode="auto">
            <a:xfrm>
              <a:off x="3500430" y="3929066"/>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8225" name="Rectangle 119"/>
            <p:cNvSpPr>
              <a:spLocks noChangeArrowheads="1"/>
            </p:cNvSpPr>
            <p:nvPr/>
          </p:nvSpPr>
          <p:spPr bwMode="auto">
            <a:xfrm>
              <a:off x="3500433" y="3929068"/>
              <a:ext cx="564822" cy="380722"/>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de-DE" sz="300">
                  <a:solidFill>
                    <a:srgbClr val="192126"/>
                  </a:solidFill>
                  <a:latin typeface="Arial" charset="0"/>
                </a:rPr>
                <a:t>9</a:t>
              </a:r>
            </a:p>
          </p:txBody>
        </p:sp>
      </p:grpSp>
    </p:spTree>
    <p:extLst>
      <p:ext uri="{BB962C8B-B14F-4D97-AF65-F5344CB8AC3E}">
        <p14:creationId xmlns:p14="http://schemas.microsoft.com/office/powerpoint/2010/main" val="42506482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de-DE" sz="2000" b="1"/>
              <a:t>Schritt 4: Suche nach Sanierer</a:t>
            </a:r>
            <a:endParaRPr lang="de-DE" sz="2000" b="1" i="1"/>
          </a:p>
        </p:txBody>
      </p:sp>
      <p:sp>
        <p:nvSpPr>
          <p:cNvPr id="9219" name="Content Placeholder 2"/>
          <p:cNvSpPr>
            <a:spLocks noGrp="1"/>
          </p:cNvSpPr>
          <p:nvPr>
            <p:ph idx="1"/>
          </p:nvPr>
        </p:nvSpPr>
        <p:spPr>
          <a:xfrm>
            <a:off x="428625" y="1714500"/>
            <a:ext cx="8229600" cy="3328988"/>
          </a:xfrm>
        </p:spPr>
        <p:txBody>
          <a:bodyPr/>
          <a:lstStyle/>
          <a:p>
            <a:r>
              <a:rPr lang="de-DE" sz="1600" b="1" dirty="0">
                <a:solidFill>
                  <a:srgbClr val="FF0000"/>
                </a:solidFill>
              </a:rPr>
              <a:t>Die Versicherung </a:t>
            </a:r>
            <a:r>
              <a:rPr lang="de-DE" sz="1600" dirty="0"/>
              <a:t>weiß über das Gutachten, welche Arbeiten zu vergeben sind und </a:t>
            </a:r>
            <a:r>
              <a:rPr lang="de-DE" sz="1600" b="1" dirty="0">
                <a:solidFill>
                  <a:srgbClr val="0070C0"/>
                </a:solidFill>
              </a:rPr>
              <a:t>sucht</a:t>
            </a:r>
            <a:r>
              <a:rPr lang="de-DE" sz="1600" dirty="0"/>
              <a:t> </a:t>
            </a:r>
            <a:r>
              <a:rPr lang="de-DE" sz="1600" b="1" dirty="0">
                <a:solidFill>
                  <a:srgbClr val="FF1DB4"/>
                </a:solidFill>
              </a:rPr>
              <a:t>einen Sanierer</a:t>
            </a:r>
            <a:r>
              <a:rPr lang="de-DE" sz="1600" dirty="0"/>
              <a:t>, der die verschiedenen Arbeiten abdecken kann. Dabei sind räumliche Nähe, Preis, bisherige Beziehungen und Beurteilung durch Kunden wichtige Kriterien.</a:t>
            </a:r>
          </a:p>
          <a:p>
            <a:endParaRPr lang="de-DE" sz="1600" dirty="0"/>
          </a:p>
          <a:p>
            <a:pPr>
              <a:buFont typeface="Arial" charset="0"/>
              <a:buNone/>
            </a:pPr>
            <a:r>
              <a:rPr lang="de-DE" sz="1600" b="1" dirty="0"/>
              <a:t>Vorteile TEXO:</a:t>
            </a:r>
          </a:p>
          <a:p>
            <a:r>
              <a:rPr lang="de-DE" sz="1600" dirty="0"/>
              <a:t>Suche nach geeignetem Sanierer, der alle Schadenskategorien abdeckt mit Hilfe einer Ontologie für Regulierer.</a:t>
            </a:r>
          </a:p>
          <a:p>
            <a:r>
              <a:rPr lang="de-DE" sz="1600" dirty="0"/>
              <a:t>Beurteilungen/Ratings von Schadensregulierern durch Kunden („Community“ Aspekt des Internet der Dienste, Teil des Qualitätsmanagements der Versicherungen)</a:t>
            </a:r>
          </a:p>
          <a:p>
            <a:pPr lvl="1"/>
            <a:endParaRPr lang="de-DE" sz="1600" dirty="0"/>
          </a:p>
          <a:p>
            <a:pPr lvl="1"/>
            <a:endParaRPr lang="de-DE" sz="1600" dirty="0"/>
          </a:p>
        </p:txBody>
      </p:sp>
      <p:grpSp>
        <p:nvGrpSpPr>
          <p:cNvPr id="2" name="Group 90"/>
          <p:cNvGrpSpPr>
            <a:grpSpLocks noChangeAspect="1"/>
          </p:cNvGrpSpPr>
          <p:nvPr/>
        </p:nvGrpSpPr>
        <p:grpSpPr bwMode="auto">
          <a:xfrm>
            <a:off x="6572249" y="4786313"/>
            <a:ext cx="2495551" cy="1738312"/>
            <a:chOff x="1000093" y="1643049"/>
            <a:chExt cx="6858923" cy="4778477"/>
          </a:xfrm>
        </p:grpSpPr>
        <p:sp>
          <p:nvSpPr>
            <p:cNvPr id="9221" name="Oval 33"/>
            <p:cNvSpPr>
              <a:spLocks noChangeArrowheads="1"/>
            </p:cNvSpPr>
            <p:nvPr/>
          </p:nvSpPr>
          <p:spPr bwMode="auto">
            <a:xfrm>
              <a:off x="2571736" y="2643182"/>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3" name="Group 80"/>
            <p:cNvGrpSpPr>
              <a:grpSpLocks/>
            </p:cNvGrpSpPr>
            <p:nvPr/>
          </p:nvGrpSpPr>
          <p:grpSpPr bwMode="auto">
            <a:xfrm>
              <a:off x="1000093" y="1643146"/>
              <a:ext cx="1249422" cy="1341198"/>
              <a:chOff x="4921" y="2100"/>
              <a:chExt cx="847" cy="867"/>
            </a:xfrm>
          </p:grpSpPr>
          <p:grpSp>
            <p:nvGrpSpPr>
              <p:cNvPr id="4" name="Group 81"/>
              <p:cNvGrpSpPr>
                <a:grpSpLocks/>
              </p:cNvGrpSpPr>
              <p:nvPr/>
            </p:nvGrpSpPr>
            <p:grpSpPr bwMode="auto">
              <a:xfrm>
                <a:off x="4921" y="2204"/>
                <a:ext cx="635" cy="763"/>
                <a:chOff x="2904" y="3415"/>
                <a:chExt cx="635" cy="763"/>
              </a:xfrm>
            </p:grpSpPr>
            <p:sp>
              <p:nvSpPr>
                <p:cNvPr id="173" name="Rectangle 82"/>
                <p:cNvSpPr>
                  <a:spLocks noChangeArrowheads="1"/>
                </p:cNvSpPr>
                <p:nvPr/>
              </p:nvSpPr>
              <p:spPr bwMode="auto">
                <a:xfrm>
                  <a:off x="2925" y="3415"/>
                  <a:ext cx="589" cy="680"/>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9303" name="Picture 83"/>
                <p:cNvPicPr>
                  <a:picLocks noChangeAspect="1" noChangeArrowheads="1"/>
                </p:cNvPicPr>
                <p:nvPr/>
              </p:nvPicPr>
              <p:blipFill>
                <a:blip r:embed="rId2" cstate="print"/>
                <a:srcRect l="11443" t="9912"/>
                <a:stretch>
                  <a:fillRect/>
                </a:stretch>
              </p:blipFill>
              <p:spPr bwMode="auto">
                <a:xfrm>
                  <a:off x="3028" y="3430"/>
                  <a:ext cx="396" cy="409"/>
                </a:xfrm>
                <a:prstGeom prst="rect">
                  <a:avLst/>
                </a:prstGeom>
                <a:noFill/>
                <a:ln w="12700">
                  <a:noFill/>
                  <a:miter lim="800000"/>
                  <a:headEnd/>
                  <a:tailEnd/>
                </a:ln>
              </p:spPr>
            </p:pic>
            <p:sp>
              <p:nvSpPr>
                <p:cNvPr id="9304" name="Text Box 84"/>
                <p:cNvSpPr txBox="1">
                  <a:spLocks noChangeArrowheads="1"/>
                </p:cNvSpPr>
                <p:nvPr/>
              </p:nvSpPr>
              <p:spPr bwMode="auto">
                <a:xfrm>
                  <a:off x="2904" y="3846"/>
                  <a:ext cx="635" cy="332"/>
                </a:xfrm>
                <a:prstGeom prst="rect">
                  <a:avLst/>
                </a:prstGeom>
                <a:noFill/>
                <a:ln w="12700">
                  <a:noFill/>
                  <a:miter lim="800000"/>
                  <a:headEnd/>
                  <a:tailEnd/>
                </a:ln>
              </p:spPr>
              <p:txBody>
                <a:bodyPr lIns="90000" tIns="46800" rIns="90000" bIns="46800">
                  <a:spAutoFit/>
                </a:bodyPr>
                <a:lstStyle/>
                <a:p>
                  <a:pPr algn="ctr" eaLnBrk="0" fontAlgn="base" hangingPunct="0">
                    <a:spcBef>
                      <a:spcPct val="50000"/>
                    </a:spcBef>
                    <a:spcAft>
                      <a:spcPct val="0"/>
                    </a:spcAft>
                  </a:pPr>
                  <a:r>
                    <a:rPr lang="de-DE" sz="300" b="1">
                      <a:solidFill>
                        <a:srgbClr val="192126"/>
                      </a:solidFill>
                      <a:latin typeface="Arial" charset="0"/>
                    </a:rPr>
                    <a:t>Geschädigte GS</a:t>
                  </a:r>
                </a:p>
              </p:txBody>
            </p:sp>
          </p:grpSp>
          <p:grpSp>
            <p:nvGrpSpPr>
              <p:cNvPr id="5" name="Group 85"/>
              <p:cNvGrpSpPr>
                <a:grpSpLocks/>
              </p:cNvGrpSpPr>
              <p:nvPr/>
            </p:nvGrpSpPr>
            <p:grpSpPr bwMode="auto">
              <a:xfrm>
                <a:off x="5371" y="2100"/>
                <a:ext cx="397" cy="250"/>
                <a:chOff x="431" y="3154"/>
                <a:chExt cx="397" cy="250"/>
              </a:xfrm>
            </p:grpSpPr>
            <p:sp>
              <p:nvSpPr>
                <p:cNvPr id="9300" name="Oval 86"/>
                <p:cNvSpPr>
                  <a:spLocks noChangeArrowheads="1"/>
                </p:cNvSpPr>
                <p:nvPr/>
              </p:nvSpPr>
              <p:spPr bwMode="auto">
                <a:xfrm>
                  <a:off x="431" y="3154"/>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9301" name="Text Box 87"/>
                <p:cNvSpPr txBox="1">
                  <a:spLocks noChangeArrowheads="1"/>
                </p:cNvSpPr>
                <p:nvPr/>
              </p:nvSpPr>
              <p:spPr bwMode="auto">
                <a:xfrm>
                  <a:off x="451" y="3154"/>
                  <a:ext cx="377" cy="25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a:t>
                  </a:r>
                </a:p>
              </p:txBody>
            </p:sp>
          </p:grpSp>
        </p:grpSp>
        <p:grpSp>
          <p:nvGrpSpPr>
            <p:cNvPr id="6" name="Group 35"/>
            <p:cNvGrpSpPr>
              <a:grpSpLocks noChangeAspect="1"/>
            </p:cNvGrpSpPr>
            <p:nvPr/>
          </p:nvGrpSpPr>
          <p:grpSpPr bwMode="auto">
            <a:xfrm>
              <a:off x="3857623" y="1643049"/>
              <a:ext cx="1344798" cy="1493614"/>
              <a:chOff x="1383" y="1566"/>
              <a:chExt cx="974" cy="1079"/>
            </a:xfrm>
          </p:grpSpPr>
          <p:grpSp>
            <p:nvGrpSpPr>
              <p:cNvPr id="7" name="Group 36"/>
              <p:cNvGrpSpPr>
                <a:grpSpLocks/>
              </p:cNvGrpSpPr>
              <p:nvPr/>
            </p:nvGrpSpPr>
            <p:grpSpPr bwMode="auto">
              <a:xfrm>
                <a:off x="1383" y="1616"/>
                <a:ext cx="724" cy="1029"/>
                <a:chOff x="1883" y="1163"/>
                <a:chExt cx="724" cy="1029"/>
              </a:xfrm>
            </p:grpSpPr>
            <p:sp>
              <p:nvSpPr>
                <p:cNvPr id="166" name="Rectangle 37"/>
                <p:cNvSpPr>
                  <a:spLocks noChangeArrowheads="1"/>
                </p:cNvSpPr>
                <p:nvPr/>
              </p:nvSpPr>
              <p:spPr bwMode="auto">
                <a:xfrm>
                  <a:off x="1883"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9296"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9297" name="Text Box 39"/>
                <p:cNvSpPr txBox="1">
                  <a:spLocks noChangeArrowheads="1"/>
                </p:cNvSpPr>
                <p:nvPr/>
              </p:nvSpPr>
              <p:spPr bwMode="auto">
                <a:xfrm>
                  <a:off x="1973" y="1638"/>
                  <a:ext cx="543" cy="55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Versicherung V</a:t>
                  </a:r>
                </a:p>
              </p:txBody>
            </p:sp>
          </p:grpSp>
          <p:grpSp>
            <p:nvGrpSpPr>
              <p:cNvPr id="8" name="Group 40"/>
              <p:cNvGrpSpPr>
                <a:grpSpLocks/>
              </p:cNvGrpSpPr>
              <p:nvPr/>
            </p:nvGrpSpPr>
            <p:grpSpPr bwMode="auto">
              <a:xfrm>
                <a:off x="1934" y="1566"/>
                <a:ext cx="423" cy="279"/>
                <a:chOff x="431" y="3203"/>
                <a:chExt cx="423" cy="279"/>
              </a:xfrm>
            </p:grpSpPr>
            <p:sp>
              <p:nvSpPr>
                <p:cNvPr id="9293" name="Oval 41"/>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9294" name="Text Box 42"/>
                <p:cNvSpPr txBox="1">
                  <a:spLocks noChangeArrowheads="1"/>
                </p:cNvSpPr>
                <p:nvPr/>
              </p:nvSpPr>
              <p:spPr bwMode="auto">
                <a:xfrm>
                  <a:off x="451" y="3203"/>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2</a:t>
                  </a:r>
                </a:p>
              </p:txBody>
            </p:sp>
          </p:grpSp>
        </p:grpSp>
        <p:grpSp>
          <p:nvGrpSpPr>
            <p:cNvPr id="9" name="Group 27"/>
            <p:cNvGrpSpPr>
              <a:grpSpLocks noChangeAspect="1"/>
            </p:cNvGrpSpPr>
            <p:nvPr/>
          </p:nvGrpSpPr>
          <p:grpSpPr bwMode="auto">
            <a:xfrm>
              <a:off x="4000494" y="4214817"/>
              <a:ext cx="1163480" cy="1223422"/>
              <a:chOff x="2381" y="2163"/>
              <a:chExt cx="757" cy="796"/>
            </a:xfrm>
          </p:grpSpPr>
          <p:grpSp>
            <p:nvGrpSpPr>
              <p:cNvPr id="10" name="Group 28"/>
              <p:cNvGrpSpPr>
                <a:grpSpLocks/>
              </p:cNvGrpSpPr>
              <p:nvPr/>
            </p:nvGrpSpPr>
            <p:grpSpPr bwMode="auto">
              <a:xfrm>
                <a:off x="2381" y="2226"/>
                <a:ext cx="734" cy="733"/>
                <a:chOff x="2880" y="1888"/>
                <a:chExt cx="734" cy="733"/>
              </a:xfrm>
            </p:grpSpPr>
            <p:sp>
              <p:nvSpPr>
                <p:cNvPr id="159" name="Rectangle 29"/>
                <p:cNvSpPr>
                  <a:spLocks noChangeArrowheads="1"/>
                </p:cNvSpPr>
                <p:nvPr/>
              </p:nvSpPr>
              <p:spPr bwMode="auto">
                <a:xfrm>
                  <a:off x="2881" y="1887"/>
                  <a:ext cx="542"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9289"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9290" name="Text Box 31"/>
                <p:cNvSpPr txBox="1">
                  <a:spLocks noChangeArrowheads="1"/>
                </p:cNvSpPr>
                <p:nvPr/>
              </p:nvSpPr>
              <p:spPr bwMode="auto">
                <a:xfrm>
                  <a:off x="2888" y="2369"/>
                  <a:ext cx="726" cy="252"/>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Sanierer S</a:t>
                  </a:r>
                </a:p>
              </p:txBody>
            </p:sp>
          </p:grpSp>
          <p:grpSp>
            <p:nvGrpSpPr>
              <p:cNvPr id="11" name="Group 32"/>
              <p:cNvGrpSpPr>
                <a:grpSpLocks/>
              </p:cNvGrpSpPr>
              <p:nvPr/>
            </p:nvGrpSpPr>
            <p:grpSpPr bwMode="auto">
              <a:xfrm>
                <a:off x="2756" y="2163"/>
                <a:ext cx="382" cy="252"/>
                <a:chOff x="431" y="3203"/>
                <a:chExt cx="382" cy="252"/>
              </a:xfrm>
            </p:grpSpPr>
            <p:sp>
              <p:nvSpPr>
                <p:cNvPr id="9286"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9287"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4</a:t>
                  </a:r>
                </a:p>
              </p:txBody>
            </p:sp>
          </p:grpSp>
        </p:grpSp>
        <p:grpSp>
          <p:nvGrpSpPr>
            <p:cNvPr id="12" name="Group 35"/>
            <p:cNvGrpSpPr>
              <a:grpSpLocks noChangeAspect="1"/>
            </p:cNvGrpSpPr>
            <p:nvPr/>
          </p:nvGrpSpPr>
          <p:grpSpPr bwMode="auto">
            <a:xfrm>
              <a:off x="5714799" y="1712262"/>
              <a:ext cx="2144217" cy="1298432"/>
              <a:chOff x="555" y="1616"/>
              <a:chExt cx="1553" cy="938"/>
            </a:xfrm>
          </p:grpSpPr>
          <p:grpSp>
            <p:nvGrpSpPr>
              <p:cNvPr id="13" name="Group 36"/>
              <p:cNvGrpSpPr>
                <a:grpSpLocks/>
              </p:cNvGrpSpPr>
              <p:nvPr/>
            </p:nvGrpSpPr>
            <p:grpSpPr bwMode="auto">
              <a:xfrm>
                <a:off x="1384" y="1616"/>
                <a:ext cx="724" cy="938"/>
                <a:chOff x="1884" y="1163"/>
                <a:chExt cx="724" cy="938"/>
              </a:xfrm>
            </p:grpSpPr>
            <p:sp>
              <p:nvSpPr>
                <p:cNvPr id="152" name="Rectangle 37"/>
                <p:cNvSpPr>
                  <a:spLocks noChangeArrowheads="1"/>
                </p:cNvSpPr>
                <p:nvPr/>
              </p:nvSpPr>
              <p:spPr bwMode="auto">
                <a:xfrm>
                  <a:off x="1884"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9282"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9283" name="Text Box 39"/>
                <p:cNvSpPr txBox="1">
                  <a:spLocks noChangeArrowheads="1"/>
                </p:cNvSpPr>
                <p:nvPr/>
              </p:nvSpPr>
              <p:spPr bwMode="auto">
                <a:xfrm>
                  <a:off x="1973" y="1638"/>
                  <a:ext cx="543" cy="463"/>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Gutachter GU</a:t>
                  </a:r>
                </a:p>
              </p:txBody>
            </p:sp>
          </p:grpSp>
          <p:grpSp>
            <p:nvGrpSpPr>
              <p:cNvPr id="14" name="Group 40"/>
              <p:cNvGrpSpPr>
                <a:grpSpLocks/>
              </p:cNvGrpSpPr>
              <p:nvPr/>
            </p:nvGrpSpPr>
            <p:grpSpPr bwMode="auto">
              <a:xfrm>
                <a:off x="555" y="2237"/>
                <a:ext cx="403" cy="279"/>
                <a:chOff x="-948" y="3874"/>
                <a:chExt cx="403" cy="279"/>
              </a:xfrm>
            </p:grpSpPr>
            <p:sp>
              <p:nvSpPr>
                <p:cNvPr id="9279" name="Oval 41"/>
                <p:cNvSpPr>
                  <a:spLocks noChangeArrowheads="1"/>
                </p:cNvSpPr>
                <p:nvPr/>
              </p:nvSpPr>
              <p:spPr bwMode="auto">
                <a:xfrm>
                  <a:off x="-948" y="3892"/>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9280" name="Text Box 42"/>
                <p:cNvSpPr txBox="1">
                  <a:spLocks noChangeArrowheads="1"/>
                </p:cNvSpPr>
                <p:nvPr/>
              </p:nvSpPr>
              <p:spPr bwMode="auto">
                <a:xfrm>
                  <a:off x="-948" y="3874"/>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3</a:t>
                  </a:r>
                </a:p>
              </p:txBody>
            </p:sp>
          </p:grpSp>
        </p:grpSp>
        <p:grpSp>
          <p:nvGrpSpPr>
            <p:cNvPr id="15" name="Group 18"/>
            <p:cNvGrpSpPr>
              <a:grpSpLocks/>
            </p:cNvGrpSpPr>
            <p:nvPr/>
          </p:nvGrpSpPr>
          <p:grpSpPr bwMode="auto">
            <a:xfrm>
              <a:off x="2106593" y="2025940"/>
              <a:ext cx="1814512" cy="396505"/>
              <a:chOff x="1305" y="4029383"/>
              <a:chExt cx="1143" cy="396505"/>
            </a:xfrm>
          </p:grpSpPr>
          <p:sp>
            <p:nvSpPr>
              <p:cNvPr id="9275"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9276" name="Text Box 20"/>
              <p:cNvSpPr txBox="1">
                <a:spLocks noChangeArrowheads="1"/>
              </p:cNvSpPr>
              <p:nvPr/>
            </p:nvSpPr>
            <p:spPr bwMode="auto">
              <a:xfrm>
                <a:off x="1350" y="4039166"/>
                <a:ext cx="1047"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Mobile Schadenmeldungl</a:t>
                </a:r>
              </a:p>
            </p:txBody>
          </p:sp>
        </p:grpSp>
        <p:grpSp>
          <p:nvGrpSpPr>
            <p:cNvPr id="16" name="Group 18"/>
            <p:cNvGrpSpPr>
              <a:grpSpLocks/>
            </p:cNvGrpSpPr>
            <p:nvPr/>
          </p:nvGrpSpPr>
          <p:grpSpPr bwMode="auto">
            <a:xfrm>
              <a:off x="2106594" y="2454564"/>
              <a:ext cx="1814512" cy="396503"/>
              <a:chOff x="1305" y="4029383"/>
              <a:chExt cx="1143" cy="396503"/>
            </a:xfrm>
          </p:grpSpPr>
          <p:sp>
            <p:nvSpPr>
              <p:cNvPr id="9273"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9274" name="Text Box 20"/>
              <p:cNvSpPr txBox="1">
                <a:spLocks noChangeArrowheads="1"/>
              </p:cNvSpPr>
              <p:nvPr/>
            </p:nvSpPr>
            <p:spPr bwMode="auto">
              <a:xfrm>
                <a:off x="1350" y="4039166"/>
                <a:ext cx="950"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Feedback an S und V</a:t>
                </a:r>
              </a:p>
            </p:txBody>
          </p:sp>
        </p:grpSp>
        <p:grpSp>
          <p:nvGrpSpPr>
            <p:cNvPr id="17" name="Group 18"/>
            <p:cNvGrpSpPr>
              <a:grpSpLocks/>
            </p:cNvGrpSpPr>
            <p:nvPr/>
          </p:nvGrpSpPr>
          <p:grpSpPr bwMode="auto">
            <a:xfrm>
              <a:off x="5122865" y="2025746"/>
              <a:ext cx="1814512" cy="386721"/>
              <a:chOff x="1315" y="4029189"/>
              <a:chExt cx="1143" cy="386721"/>
            </a:xfrm>
          </p:grpSpPr>
          <p:sp>
            <p:nvSpPr>
              <p:cNvPr id="9271" name="Line 19"/>
              <p:cNvSpPr>
                <a:spLocks noChangeShapeType="1"/>
              </p:cNvSpPr>
              <p:nvPr/>
            </p:nvSpPr>
            <p:spPr bwMode="auto">
              <a:xfrm>
                <a:off x="1315" y="4039168"/>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9272" name="Text Box 20"/>
              <p:cNvSpPr txBox="1">
                <a:spLocks noChangeArrowheads="1"/>
              </p:cNvSpPr>
              <p:nvPr/>
            </p:nvSpPr>
            <p:spPr bwMode="auto">
              <a:xfrm>
                <a:off x="1350" y="4029189"/>
                <a:ext cx="110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Beurteilung Schadenshöhe</a:t>
                </a:r>
              </a:p>
            </p:txBody>
          </p:sp>
        </p:grpSp>
        <p:sp>
          <p:nvSpPr>
            <p:cNvPr id="9229" name="Line 99"/>
            <p:cNvSpPr>
              <a:spLocks noChangeShapeType="1"/>
            </p:cNvSpPr>
            <p:nvPr/>
          </p:nvSpPr>
          <p:spPr bwMode="auto">
            <a:xfrm rot="6600000" flipV="1">
              <a:off x="4166793" y="3209100"/>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9230" name="Text Box 20"/>
            <p:cNvSpPr txBox="1">
              <a:spLocks noChangeArrowheads="1"/>
            </p:cNvSpPr>
            <p:nvPr/>
          </p:nvSpPr>
          <p:spPr bwMode="auto">
            <a:xfrm>
              <a:off x="4786314" y="3214685"/>
              <a:ext cx="1081118" cy="6405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Suche nach </a:t>
              </a:r>
            </a:p>
            <a:p>
              <a:pPr eaLnBrk="0" fontAlgn="base" hangingPunct="0">
                <a:spcBef>
                  <a:spcPct val="0"/>
                </a:spcBef>
                <a:spcAft>
                  <a:spcPct val="0"/>
                </a:spcAft>
              </a:pPr>
              <a:r>
                <a:rPr lang="de-DE" sz="300">
                  <a:solidFill>
                    <a:srgbClr val="192126"/>
                  </a:solidFill>
                  <a:latin typeface="Arial" charset="0"/>
                </a:rPr>
                <a:t>geeignetem </a:t>
              </a:r>
            </a:p>
            <a:p>
              <a:pPr eaLnBrk="0" fontAlgn="base" hangingPunct="0">
                <a:spcBef>
                  <a:spcPct val="0"/>
                </a:spcBef>
                <a:spcAft>
                  <a:spcPct val="0"/>
                </a:spcAft>
              </a:pPr>
              <a:r>
                <a:rPr lang="de-DE" sz="300">
                  <a:solidFill>
                    <a:srgbClr val="192126"/>
                  </a:solidFill>
                  <a:latin typeface="Arial" charset="0"/>
                </a:rPr>
                <a:t>Regulierer</a:t>
              </a:r>
            </a:p>
          </p:txBody>
        </p:sp>
        <p:grpSp>
          <p:nvGrpSpPr>
            <p:cNvPr id="18" name="Group 18"/>
            <p:cNvGrpSpPr>
              <a:grpSpLocks/>
            </p:cNvGrpSpPr>
            <p:nvPr/>
          </p:nvGrpSpPr>
          <p:grpSpPr bwMode="auto">
            <a:xfrm>
              <a:off x="5106990" y="2454568"/>
              <a:ext cx="1814512" cy="396505"/>
              <a:chOff x="1305" y="4029383"/>
              <a:chExt cx="1143" cy="396505"/>
            </a:xfrm>
          </p:grpSpPr>
          <p:sp>
            <p:nvSpPr>
              <p:cNvPr id="9269" name="Line 19"/>
              <p:cNvSpPr>
                <a:spLocks noChangeShapeType="1"/>
              </p:cNvSpPr>
              <p:nvPr/>
            </p:nvSpPr>
            <p:spPr bwMode="auto">
              <a:xfrm>
                <a:off x="1305" y="4029383"/>
                <a:ext cx="1143" cy="0"/>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9270" name="Text Box 20"/>
              <p:cNvSpPr txBox="1">
                <a:spLocks noChangeArrowheads="1"/>
              </p:cNvSpPr>
              <p:nvPr/>
            </p:nvSpPr>
            <p:spPr bwMode="auto">
              <a:xfrm>
                <a:off x="1350" y="4039166"/>
                <a:ext cx="1075"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Gutachten Schadenshöhe</a:t>
                </a:r>
              </a:p>
            </p:txBody>
          </p:sp>
        </p:grpSp>
        <p:sp>
          <p:nvSpPr>
            <p:cNvPr id="9232" name="Line 99"/>
            <p:cNvSpPr>
              <a:spLocks noChangeShapeType="1"/>
            </p:cNvSpPr>
            <p:nvPr/>
          </p:nvSpPr>
          <p:spPr bwMode="auto">
            <a:xfrm rot="6600000" flipV="1">
              <a:off x="3952480" y="3209101"/>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4" name="Text Box 20"/>
            <p:cNvSpPr txBox="1">
              <a:spLocks noChangeArrowheads="1"/>
            </p:cNvSpPr>
            <p:nvPr/>
          </p:nvSpPr>
          <p:spPr bwMode="auto">
            <a:xfrm>
              <a:off x="4286251" y="3071810"/>
              <a:ext cx="626440" cy="681421"/>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Angebot</a:t>
              </a:r>
            </a:p>
          </p:txBody>
        </p:sp>
        <p:sp>
          <p:nvSpPr>
            <p:cNvPr id="9234" name="Line 99"/>
            <p:cNvSpPr>
              <a:spLocks noChangeShapeType="1"/>
            </p:cNvSpPr>
            <p:nvPr/>
          </p:nvSpPr>
          <p:spPr bwMode="auto">
            <a:xfrm rot="6600000" flipV="1">
              <a:off x="3666727" y="3280539"/>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6" name="Text Box 20"/>
            <p:cNvSpPr txBox="1">
              <a:spLocks noChangeArrowheads="1"/>
            </p:cNvSpPr>
            <p:nvPr/>
          </p:nvSpPr>
          <p:spPr bwMode="auto">
            <a:xfrm>
              <a:off x="4000499" y="3171054"/>
              <a:ext cx="626440" cy="599116"/>
            </a:xfrm>
            <a:prstGeom prst="rect">
              <a:avLst/>
            </a:prstGeom>
            <a:noFill/>
            <a:ln w="12700">
              <a:noFill/>
              <a:miter lim="800000"/>
              <a:headEnd/>
              <a:tailEnd/>
            </a:ln>
            <a:effectLst/>
          </p:spPr>
          <p:txBody>
            <a:bodyPr vert="vert270" wrap="none"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p:txBody>
        </p:sp>
        <p:grpSp>
          <p:nvGrpSpPr>
            <p:cNvPr id="19" name="Group 27"/>
            <p:cNvGrpSpPr>
              <a:grpSpLocks noChangeAspect="1"/>
            </p:cNvGrpSpPr>
            <p:nvPr/>
          </p:nvGrpSpPr>
          <p:grpSpPr bwMode="auto">
            <a:xfrm>
              <a:off x="5786444" y="5072073"/>
              <a:ext cx="1163480" cy="1349453"/>
              <a:chOff x="2381" y="2163"/>
              <a:chExt cx="757" cy="878"/>
            </a:xfrm>
          </p:grpSpPr>
          <p:grpSp>
            <p:nvGrpSpPr>
              <p:cNvPr id="20" name="Group 28"/>
              <p:cNvGrpSpPr>
                <a:grpSpLocks/>
              </p:cNvGrpSpPr>
              <p:nvPr/>
            </p:nvGrpSpPr>
            <p:grpSpPr bwMode="auto">
              <a:xfrm>
                <a:off x="2381" y="2226"/>
                <a:ext cx="734" cy="815"/>
                <a:chOff x="2880" y="1888"/>
                <a:chExt cx="734" cy="815"/>
              </a:xfrm>
            </p:grpSpPr>
            <p:sp>
              <p:nvSpPr>
                <p:cNvPr id="137" name="Rectangle 29"/>
                <p:cNvSpPr>
                  <a:spLocks noChangeArrowheads="1"/>
                </p:cNvSpPr>
                <p:nvPr/>
              </p:nvSpPr>
              <p:spPr bwMode="auto">
                <a:xfrm>
                  <a:off x="2880" y="1888"/>
                  <a:ext cx="545"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9267"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9268" name="Text Box 31"/>
                <p:cNvSpPr txBox="1">
                  <a:spLocks noChangeArrowheads="1"/>
                </p:cNvSpPr>
                <p:nvPr/>
              </p:nvSpPr>
              <p:spPr bwMode="auto">
                <a:xfrm>
                  <a:off x="2888" y="2369"/>
                  <a:ext cx="726" cy="33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Unterauftrag U</a:t>
                  </a:r>
                </a:p>
              </p:txBody>
            </p:sp>
          </p:grpSp>
          <p:grpSp>
            <p:nvGrpSpPr>
              <p:cNvPr id="21" name="Group 32"/>
              <p:cNvGrpSpPr>
                <a:grpSpLocks/>
              </p:cNvGrpSpPr>
              <p:nvPr/>
            </p:nvGrpSpPr>
            <p:grpSpPr bwMode="auto">
              <a:xfrm>
                <a:off x="2756" y="2163"/>
                <a:ext cx="382" cy="252"/>
                <a:chOff x="431" y="3203"/>
                <a:chExt cx="382" cy="252"/>
              </a:xfrm>
            </p:grpSpPr>
            <p:sp>
              <p:nvSpPr>
                <p:cNvPr id="9264"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9265"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5</a:t>
                  </a:r>
                </a:p>
              </p:txBody>
            </p:sp>
          </p:grpSp>
        </p:grpSp>
        <p:grpSp>
          <p:nvGrpSpPr>
            <p:cNvPr id="22" name="Group 100"/>
            <p:cNvGrpSpPr>
              <a:grpSpLocks/>
            </p:cNvGrpSpPr>
            <p:nvPr/>
          </p:nvGrpSpPr>
          <p:grpSpPr bwMode="auto">
            <a:xfrm rot="755417">
              <a:off x="4870295" y="4918333"/>
              <a:ext cx="966788" cy="488951"/>
              <a:chOff x="2954" y="2756"/>
              <a:chExt cx="609" cy="308"/>
            </a:xfrm>
          </p:grpSpPr>
          <p:sp>
            <p:nvSpPr>
              <p:cNvPr id="9260"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9261" name="Text Box 102"/>
              <p:cNvSpPr txBox="1">
                <a:spLocks noChangeArrowheads="1"/>
              </p:cNvSpPr>
              <p:nvPr/>
            </p:nvSpPr>
            <p:spPr bwMode="auto">
              <a:xfrm rot="1462980">
                <a:off x="2954" y="2820"/>
                <a:ext cx="609"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Abklärung</a:t>
                </a:r>
              </a:p>
            </p:txBody>
          </p:sp>
        </p:grpSp>
        <p:sp>
          <p:nvSpPr>
            <p:cNvPr id="9238" name="Oval 86"/>
            <p:cNvSpPr>
              <a:spLocks noChangeArrowheads="1"/>
            </p:cNvSpPr>
            <p:nvPr/>
          </p:nvSpPr>
          <p:spPr bwMode="auto">
            <a:xfrm>
              <a:off x="3929058" y="4071942"/>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23" name="Group 72"/>
            <p:cNvGrpSpPr>
              <a:grpSpLocks/>
            </p:cNvGrpSpPr>
            <p:nvPr/>
          </p:nvGrpSpPr>
          <p:grpSpPr bwMode="auto">
            <a:xfrm>
              <a:off x="4643435" y="5715016"/>
              <a:ext cx="357193" cy="386642"/>
              <a:chOff x="7358079" y="4643446"/>
              <a:chExt cx="357193" cy="386642"/>
            </a:xfrm>
          </p:grpSpPr>
          <p:sp>
            <p:nvSpPr>
              <p:cNvPr id="9258" name="Oval 33"/>
              <p:cNvSpPr>
                <a:spLocks noChangeArrowheads="1"/>
              </p:cNvSpPr>
              <p:nvPr/>
            </p:nvSpPr>
            <p:spPr bwMode="auto">
              <a:xfrm>
                <a:off x="7358082" y="4643446"/>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9259" name="Text Box 34"/>
              <p:cNvSpPr txBox="1">
                <a:spLocks noChangeArrowheads="1"/>
              </p:cNvSpPr>
              <p:nvPr/>
            </p:nvSpPr>
            <p:spPr bwMode="auto">
              <a:xfrm>
                <a:off x="7358079" y="4643446"/>
                <a:ext cx="357187" cy="386642"/>
              </a:xfrm>
              <a:prstGeom prst="rect">
                <a:avLst/>
              </a:prstGeom>
              <a:noFill/>
              <a:ln w="12700">
                <a:noFill/>
                <a:miter lim="800000"/>
                <a:headEnd/>
                <a:tailEnd/>
              </a:ln>
            </p:spPr>
            <p:txBody>
              <a:bodyPr lIns="90000" tIns="46800" rIns="90000" bIns="46800">
                <a:spAutoFit/>
              </a:bodyPr>
              <a:lstStyle/>
              <a:p>
                <a:pPr eaLnBrk="0" fontAlgn="base" hangingPunct="0">
                  <a:spcBef>
                    <a:spcPct val="0"/>
                  </a:spcBef>
                  <a:spcAft>
                    <a:spcPct val="0"/>
                  </a:spcAft>
                </a:pPr>
                <a:r>
                  <a:rPr lang="de-DE" sz="300">
                    <a:solidFill>
                      <a:srgbClr val="192126"/>
                    </a:solidFill>
                    <a:latin typeface="Arial" charset="0"/>
                  </a:rPr>
                  <a:t>6</a:t>
                </a:r>
              </a:p>
            </p:txBody>
          </p:sp>
        </p:grpSp>
        <p:grpSp>
          <p:nvGrpSpPr>
            <p:cNvPr id="24" name="Group 83"/>
            <p:cNvGrpSpPr>
              <a:grpSpLocks/>
            </p:cNvGrpSpPr>
            <p:nvPr/>
          </p:nvGrpSpPr>
          <p:grpSpPr bwMode="auto">
            <a:xfrm>
              <a:off x="4214810" y="2643182"/>
              <a:ext cx="628271" cy="386722"/>
              <a:chOff x="3857620" y="3857628"/>
              <a:chExt cx="628271" cy="386722"/>
            </a:xfrm>
          </p:grpSpPr>
          <p:sp>
            <p:nvSpPr>
              <p:cNvPr id="9256" name="Oval 33"/>
              <p:cNvSpPr>
                <a:spLocks noChangeArrowheads="1"/>
              </p:cNvSpPr>
              <p:nvPr/>
            </p:nvSpPr>
            <p:spPr bwMode="auto">
              <a:xfrm>
                <a:off x="3857620" y="3857628"/>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9257" name="Text Box 42"/>
              <p:cNvSpPr txBox="1">
                <a:spLocks noChangeArrowheads="1"/>
              </p:cNvSpPr>
              <p:nvPr/>
            </p:nvSpPr>
            <p:spPr bwMode="auto">
              <a:xfrm>
                <a:off x="3929061" y="3857631"/>
                <a:ext cx="556830" cy="38671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7</a:t>
                </a:r>
              </a:p>
            </p:txBody>
          </p:sp>
        </p:grpSp>
        <p:grpSp>
          <p:nvGrpSpPr>
            <p:cNvPr id="25" name="Group 100"/>
            <p:cNvGrpSpPr>
              <a:grpSpLocks/>
            </p:cNvGrpSpPr>
            <p:nvPr/>
          </p:nvGrpSpPr>
          <p:grpSpPr bwMode="auto">
            <a:xfrm rot="850719">
              <a:off x="4665408" y="5425292"/>
              <a:ext cx="1081088" cy="488951"/>
              <a:chOff x="2916" y="2756"/>
              <a:chExt cx="681" cy="308"/>
            </a:xfrm>
          </p:grpSpPr>
          <p:sp>
            <p:nvSpPr>
              <p:cNvPr id="9254"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9255" name="Text Box 102"/>
              <p:cNvSpPr txBox="1">
                <a:spLocks noChangeArrowheads="1"/>
              </p:cNvSpPr>
              <p:nvPr/>
            </p:nvSpPr>
            <p:spPr bwMode="auto">
              <a:xfrm rot="1433992">
                <a:off x="2916" y="2820"/>
                <a:ext cx="681"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Unterauftrag</a:t>
                </a:r>
              </a:p>
            </p:txBody>
          </p:sp>
        </p:grpSp>
        <p:grpSp>
          <p:nvGrpSpPr>
            <p:cNvPr id="26" name="Group 80"/>
            <p:cNvGrpSpPr>
              <a:grpSpLocks/>
            </p:cNvGrpSpPr>
            <p:nvPr/>
          </p:nvGrpSpPr>
          <p:grpSpPr bwMode="auto">
            <a:xfrm>
              <a:off x="2643174" y="3571876"/>
              <a:ext cx="556834" cy="386720"/>
              <a:chOff x="5072066" y="5929330"/>
              <a:chExt cx="556834" cy="386720"/>
            </a:xfrm>
          </p:grpSpPr>
          <p:sp>
            <p:nvSpPr>
              <p:cNvPr id="9252" name="Oval 86"/>
              <p:cNvSpPr>
                <a:spLocks noChangeArrowheads="1"/>
              </p:cNvSpPr>
              <p:nvPr/>
            </p:nvSpPr>
            <p:spPr bwMode="auto">
              <a:xfrm>
                <a:off x="5072066" y="5929330"/>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9253" name="Text Box 42"/>
              <p:cNvSpPr txBox="1">
                <a:spLocks noChangeArrowheads="1"/>
              </p:cNvSpPr>
              <p:nvPr/>
            </p:nvSpPr>
            <p:spPr bwMode="auto">
              <a:xfrm>
                <a:off x="5072069" y="5929330"/>
                <a:ext cx="556831"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9</a:t>
                </a:r>
              </a:p>
            </p:txBody>
          </p:sp>
        </p:grpSp>
        <p:sp>
          <p:nvSpPr>
            <p:cNvPr id="9243" name="Line 99"/>
            <p:cNvSpPr>
              <a:spLocks noChangeShapeType="1"/>
            </p:cNvSpPr>
            <p:nvPr/>
          </p:nvSpPr>
          <p:spPr bwMode="auto">
            <a:xfrm rot="6600000" flipV="1">
              <a:off x="3380976" y="3280540"/>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5" name="Text Box 20"/>
            <p:cNvSpPr txBox="1">
              <a:spLocks noChangeArrowheads="1"/>
            </p:cNvSpPr>
            <p:nvPr/>
          </p:nvSpPr>
          <p:spPr bwMode="auto">
            <a:xfrm>
              <a:off x="3286117" y="2786057"/>
              <a:ext cx="1007102" cy="1148803"/>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a:p>
              <a:pPr eaLnBrk="0" fontAlgn="base" hangingPunct="0">
                <a:spcBef>
                  <a:spcPct val="0"/>
                </a:spcBef>
                <a:spcAft>
                  <a:spcPct val="0"/>
                </a:spcAft>
                <a:defRPr/>
              </a:pPr>
              <a:r>
                <a:rPr lang="de-DE" sz="300" dirty="0">
                  <a:solidFill>
                    <a:srgbClr val="192126"/>
                  </a:solidFill>
                  <a:latin typeface="Arial" charset="0"/>
                </a:rPr>
                <a:t>Erledigt +</a:t>
              </a:r>
            </a:p>
            <a:p>
              <a:pPr eaLnBrk="0" fontAlgn="base" hangingPunct="0">
                <a:spcBef>
                  <a:spcPct val="0"/>
                </a:spcBef>
                <a:spcAft>
                  <a:spcPct val="0"/>
                </a:spcAft>
                <a:defRPr/>
              </a:pPr>
              <a:r>
                <a:rPr lang="de-DE" sz="300" dirty="0">
                  <a:solidFill>
                    <a:srgbClr val="192126"/>
                  </a:solidFill>
                  <a:latin typeface="Arial" charset="0"/>
                </a:rPr>
                <a:t>Konsolidierte</a:t>
              </a:r>
            </a:p>
            <a:p>
              <a:pPr eaLnBrk="0" fontAlgn="base" hangingPunct="0">
                <a:spcBef>
                  <a:spcPct val="0"/>
                </a:spcBef>
                <a:spcAft>
                  <a:spcPct val="0"/>
                </a:spcAft>
                <a:defRPr/>
              </a:pPr>
              <a:r>
                <a:rPr lang="de-DE" sz="300" dirty="0">
                  <a:solidFill>
                    <a:srgbClr val="192126"/>
                  </a:solidFill>
                  <a:latin typeface="Arial" charset="0"/>
                </a:rPr>
                <a:t>Rechnung</a:t>
              </a:r>
            </a:p>
          </p:txBody>
        </p:sp>
        <p:sp>
          <p:nvSpPr>
            <p:cNvPr id="9245" name="Text Box 42"/>
            <p:cNvSpPr txBox="1">
              <a:spLocks noChangeArrowheads="1"/>
            </p:cNvSpPr>
            <p:nvPr/>
          </p:nvSpPr>
          <p:spPr bwMode="auto">
            <a:xfrm>
              <a:off x="3929061" y="4071941"/>
              <a:ext cx="55683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8</a:t>
              </a:r>
            </a:p>
          </p:txBody>
        </p:sp>
        <p:grpSp>
          <p:nvGrpSpPr>
            <p:cNvPr id="27" name="Group 108"/>
            <p:cNvGrpSpPr>
              <a:grpSpLocks/>
            </p:cNvGrpSpPr>
            <p:nvPr/>
          </p:nvGrpSpPr>
          <p:grpSpPr bwMode="auto">
            <a:xfrm rot="1685957">
              <a:off x="1041090" y="3711207"/>
              <a:ext cx="3142687" cy="496756"/>
              <a:chOff x="1202" y="2885"/>
              <a:chExt cx="2313" cy="431"/>
            </a:xfrm>
          </p:grpSpPr>
          <p:sp>
            <p:nvSpPr>
              <p:cNvPr id="9250" name="Text Box 109"/>
              <p:cNvSpPr txBox="1">
                <a:spLocks noChangeArrowheads="1"/>
              </p:cNvSpPr>
              <p:nvPr/>
            </p:nvSpPr>
            <p:spPr bwMode="auto">
              <a:xfrm rot="478264">
                <a:off x="1594" y="2980"/>
                <a:ext cx="1389" cy="3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Schadensabtretungserklärung</a:t>
                </a:r>
              </a:p>
            </p:txBody>
          </p:sp>
          <p:sp>
            <p:nvSpPr>
              <p:cNvPr id="9251" name="Line 110"/>
              <p:cNvSpPr>
                <a:spLocks noChangeShapeType="1"/>
              </p:cNvSpPr>
              <p:nvPr/>
            </p:nvSpPr>
            <p:spPr bwMode="auto">
              <a:xfrm>
                <a:off x="1202" y="2885"/>
                <a:ext cx="2313" cy="363"/>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grpSp>
        <p:sp>
          <p:nvSpPr>
            <p:cNvPr id="9247" name="Text Box 42"/>
            <p:cNvSpPr txBox="1">
              <a:spLocks noChangeArrowheads="1"/>
            </p:cNvSpPr>
            <p:nvPr/>
          </p:nvSpPr>
          <p:spPr bwMode="auto">
            <a:xfrm>
              <a:off x="2500302" y="2643182"/>
              <a:ext cx="614105"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10</a:t>
              </a:r>
            </a:p>
          </p:txBody>
        </p:sp>
        <p:sp>
          <p:nvSpPr>
            <p:cNvPr id="9248" name="Oval 86"/>
            <p:cNvSpPr>
              <a:spLocks noChangeArrowheads="1"/>
            </p:cNvSpPr>
            <p:nvPr/>
          </p:nvSpPr>
          <p:spPr bwMode="auto">
            <a:xfrm>
              <a:off x="3500430" y="3929066"/>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9249" name="Rectangle 119"/>
            <p:cNvSpPr>
              <a:spLocks noChangeArrowheads="1"/>
            </p:cNvSpPr>
            <p:nvPr/>
          </p:nvSpPr>
          <p:spPr bwMode="auto">
            <a:xfrm>
              <a:off x="3500433" y="3929068"/>
              <a:ext cx="564822" cy="380722"/>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de-DE" sz="300">
                  <a:solidFill>
                    <a:srgbClr val="192126"/>
                  </a:solidFill>
                  <a:latin typeface="Arial" charset="0"/>
                </a:rPr>
                <a:t>9</a:t>
              </a:r>
            </a:p>
          </p:txBody>
        </p:sp>
      </p:grpSp>
    </p:spTree>
    <p:extLst>
      <p:ext uri="{BB962C8B-B14F-4D97-AF65-F5344CB8AC3E}">
        <p14:creationId xmlns:p14="http://schemas.microsoft.com/office/powerpoint/2010/main" val="282319068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de-DE" sz="2000" b="1"/>
              <a:t>Schritte 5 &amp; 6: Abklärung und Unterauftrag</a:t>
            </a:r>
          </a:p>
        </p:txBody>
      </p:sp>
      <p:sp>
        <p:nvSpPr>
          <p:cNvPr id="10243" name="Content Placeholder 2"/>
          <p:cNvSpPr>
            <a:spLocks noGrp="1"/>
          </p:cNvSpPr>
          <p:nvPr>
            <p:ph idx="1"/>
          </p:nvPr>
        </p:nvSpPr>
        <p:spPr>
          <a:xfrm>
            <a:off x="457204" y="1671646"/>
            <a:ext cx="8229600" cy="3686175"/>
          </a:xfrm>
        </p:spPr>
        <p:txBody>
          <a:bodyPr/>
          <a:lstStyle/>
          <a:p>
            <a:r>
              <a:rPr lang="de-DE" sz="1600" b="1" dirty="0">
                <a:solidFill>
                  <a:srgbClr val="FF0000"/>
                </a:solidFill>
              </a:rPr>
              <a:t>Der Sanierer </a:t>
            </a:r>
            <a:r>
              <a:rPr lang="de-DE" sz="1600" dirty="0"/>
              <a:t>erledigt nicht alle Arbeiten selbst, sondern </a:t>
            </a:r>
            <a:r>
              <a:rPr lang="de-DE" sz="1600" b="1" dirty="0">
                <a:solidFill>
                  <a:srgbClr val="0070C0"/>
                </a:solidFill>
              </a:rPr>
              <a:t>sucht</a:t>
            </a:r>
            <a:r>
              <a:rPr lang="de-DE" sz="1600" dirty="0"/>
              <a:t> sich nach eigener Marktkenntnis und Recherche im Internet der Dienste </a:t>
            </a:r>
            <a:r>
              <a:rPr lang="de-DE" sz="1600" b="1" dirty="0">
                <a:solidFill>
                  <a:srgbClr val="FF1DB4"/>
                </a:solidFill>
              </a:rPr>
              <a:t>Unterauftragsnehmer</a:t>
            </a:r>
            <a:r>
              <a:rPr lang="de-DE" sz="1600" dirty="0"/>
              <a:t> zusammen.</a:t>
            </a:r>
          </a:p>
          <a:p>
            <a:r>
              <a:rPr lang="de-DE" sz="1600" dirty="0"/>
              <a:t>Dabei stellt ihm TEXO für bislang nicht bekannte Unterauftragsnehmer eine Beschreibung der Spezialisierung von Unterauftragsnehmern und einen automatischen Abgleich der jeweiligen allgemeinen Geschäftsbedingungen und dem Rahmenvertrag der Versicherung zur Verfügung (ad-hoc Vertrag).</a:t>
            </a:r>
          </a:p>
          <a:p>
            <a:endParaRPr lang="de-DE" sz="1600" dirty="0"/>
          </a:p>
          <a:p>
            <a:pPr>
              <a:buFont typeface="Arial" charset="0"/>
              <a:buNone/>
            </a:pPr>
            <a:r>
              <a:rPr lang="de-DE" sz="1600" b="1" dirty="0"/>
              <a:t>Vorteile TEXO:</a:t>
            </a:r>
          </a:p>
          <a:p>
            <a:r>
              <a:rPr lang="de-DE" sz="1600" dirty="0"/>
              <a:t>Suche nach Unterauftragsnehmern für spezielle Schadenskategorien</a:t>
            </a:r>
          </a:p>
          <a:p>
            <a:r>
              <a:rPr lang="de-DE" sz="1600" dirty="0"/>
              <a:t>Automatischer Abgleich der allgemeinen Geschäftsbedingungen untereinander und mit Rahmenvertrag</a:t>
            </a:r>
          </a:p>
          <a:p>
            <a:pPr lvl="1"/>
            <a:endParaRPr lang="de-DE" sz="1600" dirty="0"/>
          </a:p>
        </p:txBody>
      </p:sp>
      <p:grpSp>
        <p:nvGrpSpPr>
          <p:cNvPr id="2" name="Group 90"/>
          <p:cNvGrpSpPr>
            <a:grpSpLocks noChangeAspect="1"/>
          </p:cNvGrpSpPr>
          <p:nvPr/>
        </p:nvGrpSpPr>
        <p:grpSpPr bwMode="auto">
          <a:xfrm>
            <a:off x="6572249" y="4786313"/>
            <a:ext cx="2495551" cy="1738312"/>
            <a:chOff x="1000093" y="1643049"/>
            <a:chExt cx="6858923" cy="4778477"/>
          </a:xfrm>
        </p:grpSpPr>
        <p:sp>
          <p:nvSpPr>
            <p:cNvPr id="10245" name="Oval 33"/>
            <p:cNvSpPr>
              <a:spLocks noChangeArrowheads="1"/>
            </p:cNvSpPr>
            <p:nvPr/>
          </p:nvSpPr>
          <p:spPr bwMode="auto">
            <a:xfrm>
              <a:off x="2571736" y="2643182"/>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3" name="Group 80"/>
            <p:cNvGrpSpPr>
              <a:grpSpLocks/>
            </p:cNvGrpSpPr>
            <p:nvPr/>
          </p:nvGrpSpPr>
          <p:grpSpPr bwMode="auto">
            <a:xfrm>
              <a:off x="1000093" y="1643146"/>
              <a:ext cx="1249422" cy="1341198"/>
              <a:chOff x="4921" y="2100"/>
              <a:chExt cx="847" cy="867"/>
            </a:xfrm>
          </p:grpSpPr>
          <p:grpSp>
            <p:nvGrpSpPr>
              <p:cNvPr id="4" name="Group 81"/>
              <p:cNvGrpSpPr>
                <a:grpSpLocks/>
              </p:cNvGrpSpPr>
              <p:nvPr/>
            </p:nvGrpSpPr>
            <p:grpSpPr bwMode="auto">
              <a:xfrm>
                <a:off x="4921" y="2204"/>
                <a:ext cx="635" cy="763"/>
                <a:chOff x="2904" y="3415"/>
                <a:chExt cx="635" cy="763"/>
              </a:xfrm>
            </p:grpSpPr>
            <p:sp>
              <p:nvSpPr>
                <p:cNvPr id="173" name="Rectangle 82"/>
                <p:cNvSpPr>
                  <a:spLocks noChangeArrowheads="1"/>
                </p:cNvSpPr>
                <p:nvPr/>
              </p:nvSpPr>
              <p:spPr bwMode="auto">
                <a:xfrm>
                  <a:off x="2925" y="3415"/>
                  <a:ext cx="589" cy="680"/>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0327" name="Picture 83"/>
                <p:cNvPicPr>
                  <a:picLocks noChangeAspect="1" noChangeArrowheads="1"/>
                </p:cNvPicPr>
                <p:nvPr/>
              </p:nvPicPr>
              <p:blipFill>
                <a:blip r:embed="rId2" cstate="print"/>
                <a:srcRect l="11443" t="9912"/>
                <a:stretch>
                  <a:fillRect/>
                </a:stretch>
              </p:blipFill>
              <p:spPr bwMode="auto">
                <a:xfrm>
                  <a:off x="3028" y="3430"/>
                  <a:ext cx="396" cy="409"/>
                </a:xfrm>
                <a:prstGeom prst="rect">
                  <a:avLst/>
                </a:prstGeom>
                <a:noFill/>
                <a:ln w="12700">
                  <a:noFill/>
                  <a:miter lim="800000"/>
                  <a:headEnd/>
                  <a:tailEnd/>
                </a:ln>
              </p:spPr>
            </p:pic>
            <p:sp>
              <p:nvSpPr>
                <p:cNvPr id="10328" name="Text Box 84"/>
                <p:cNvSpPr txBox="1">
                  <a:spLocks noChangeArrowheads="1"/>
                </p:cNvSpPr>
                <p:nvPr/>
              </p:nvSpPr>
              <p:spPr bwMode="auto">
                <a:xfrm>
                  <a:off x="2904" y="3846"/>
                  <a:ext cx="635" cy="332"/>
                </a:xfrm>
                <a:prstGeom prst="rect">
                  <a:avLst/>
                </a:prstGeom>
                <a:noFill/>
                <a:ln w="12700">
                  <a:noFill/>
                  <a:miter lim="800000"/>
                  <a:headEnd/>
                  <a:tailEnd/>
                </a:ln>
              </p:spPr>
              <p:txBody>
                <a:bodyPr lIns="90000" tIns="46800" rIns="90000" bIns="46800">
                  <a:spAutoFit/>
                </a:bodyPr>
                <a:lstStyle/>
                <a:p>
                  <a:pPr algn="ctr" eaLnBrk="0" fontAlgn="base" hangingPunct="0">
                    <a:spcBef>
                      <a:spcPct val="50000"/>
                    </a:spcBef>
                    <a:spcAft>
                      <a:spcPct val="0"/>
                    </a:spcAft>
                  </a:pPr>
                  <a:r>
                    <a:rPr lang="de-DE" sz="300" b="1">
                      <a:solidFill>
                        <a:srgbClr val="192126"/>
                      </a:solidFill>
                      <a:latin typeface="Arial" charset="0"/>
                    </a:rPr>
                    <a:t>Geschädigte GS</a:t>
                  </a:r>
                </a:p>
              </p:txBody>
            </p:sp>
          </p:grpSp>
          <p:grpSp>
            <p:nvGrpSpPr>
              <p:cNvPr id="5" name="Group 85"/>
              <p:cNvGrpSpPr>
                <a:grpSpLocks/>
              </p:cNvGrpSpPr>
              <p:nvPr/>
            </p:nvGrpSpPr>
            <p:grpSpPr bwMode="auto">
              <a:xfrm>
                <a:off x="5371" y="2100"/>
                <a:ext cx="397" cy="250"/>
                <a:chOff x="431" y="3154"/>
                <a:chExt cx="397" cy="250"/>
              </a:xfrm>
            </p:grpSpPr>
            <p:sp>
              <p:nvSpPr>
                <p:cNvPr id="10324" name="Oval 86"/>
                <p:cNvSpPr>
                  <a:spLocks noChangeArrowheads="1"/>
                </p:cNvSpPr>
                <p:nvPr/>
              </p:nvSpPr>
              <p:spPr bwMode="auto">
                <a:xfrm>
                  <a:off x="431" y="3154"/>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0325" name="Text Box 87"/>
                <p:cNvSpPr txBox="1">
                  <a:spLocks noChangeArrowheads="1"/>
                </p:cNvSpPr>
                <p:nvPr/>
              </p:nvSpPr>
              <p:spPr bwMode="auto">
                <a:xfrm>
                  <a:off x="451" y="3154"/>
                  <a:ext cx="377" cy="25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a:t>
                  </a:r>
                </a:p>
              </p:txBody>
            </p:sp>
          </p:grpSp>
        </p:grpSp>
        <p:grpSp>
          <p:nvGrpSpPr>
            <p:cNvPr id="6" name="Group 35"/>
            <p:cNvGrpSpPr>
              <a:grpSpLocks noChangeAspect="1"/>
            </p:cNvGrpSpPr>
            <p:nvPr/>
          </p:nvGrpSpPr>
          <p:grpSpPr bwMode="auto">
            <a:xfrm>
              <a:off x="3857623" y="1643049"/>
              <a:ext cx="1344798" cy="1493614"/>
              <a:chOff x="1383" y="1566"/>
              <a:chExt cx="974" cy="1079"/>
            </a:xfrm>
          </p:grpSpPr>
          <p:grpSp>
            <p:nvGrpSpPr>
              <p:cNvPr id="7" name="Group 36"/>
              <p:cNvGrpSpPr>
                <a:grpSpLocks/>
              </p:cNvGrpSpPr>
              <p:nvPr/>
            </p:nvGrpSpPr>
            <p:grpSpPr bwMode="auto">
              <a:xfrm>
                <a:off x="1383" y="1616"/>
                <a:ext cx="724" cy="1029"/>
                <a:chOff x="1883" y="1163"/>
                <a:chExt cx="724" cy="1029"/>
              </a:xfrm>
            </p:grpSpPr>
            <p:sp>
              <p:nvSpPr>
                <p:cNvPr id="166" name="Rectangle 37"/>
                <p:cNvSpPr>
                  <a:spLocks noChangeArrowheads="1"/>
                </p:cNvSpPr>
                <p:nvPr/>
              </p:nvSpPr>
              <p:spPr bwMode="auto">
                <a:xfrm>
                  <a:off x="1883"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0320"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10321" name="Text Box 39"/>
                <p:cNvSpPr txBox="1">
                  <a:spLocks noChangeArrowheads="1"/>
                </p:cNvSpPr>
                <p:nvPr/>
              </p:nvSpPr>
              <p:spPr bwMode="auto">
                <a:xfrm>
                  <a:off x="1973" y="1638"/>
                  <a:ext cx="543" cy="55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Versicherung V</a:t>
                  </a:r>
                </a:p>
              </p:txBody>
            </p:sp>
          </p:grpSp>
          <p:grpSp>
            <p:nvGrpSpPr>
              <p:cNvPr id="8" name="Group 40"/>
              <p:cNvGrpSpPr>
                <a:grpSpLocks/>
              </p:cNvGrpSpPr>
              <p:nvPr/>
            </p:nvGrpSpPr>
            <p:grpSpPr bwMode="auto">
              <a:xfrm>
                <a:off x="1934" y="1566"/>
                <a:ext cx="423" cy="279"/>
                <a:chOff x="431" y="3203"/>
                <a:chExt cx="423" cy="279"/>
              </a:xfrm>
            </p:grpSpPr>
            <p:sp>
              <p:nvSpPr>
                <p:cNvPr id="10317" name="Oval 41"/>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0318" name="Text Box 42"/>
                <p:cNvSpPr txBox="1">
                  <a:spLocks noChangeArrowheads="1"/>
                </p:cNvSpPr>
                <p:nvPr/>
              </p:nvSpPr>
              <p:spPr bwMode="auto">
                <a:xfrm>
                  <a:off x="451" y="3203"/>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2</a:t>
                  </a:r>
                </a:p>
              </p:txBody>
            </p:sp>
          </p:grpSp>
        </p:grpSp>
        <p:grpSp>
          <p:nvGrpSpPr>
            <p:cNvPr id="9" name="Group 27"/>
            <p:cNvGrpSpPr>
              <a:grpSpLocks noChangeAspect="1"/>
            </p:cNvGrpSpPr>
            <p:nvPr/>
          </p:nvGrpSpPr>
          <p:grpSpPr bwMode="auto">
            <a:xfrm>
              <a:off x="4000494" y="4214817"/>
              <a:ext cx="1163480" cy="1223422"/>
              <a:chOff x="2381" y="2163"/>
              <a:chExt cx="757" cy="796"/>
            </a:xfrm>
          </p:grpSpPr>
          <p:grpSp>
            <p:nvGrpSpPr>
              <p:cNvPr id="10" name="Group 28"/>
              <p:cNvGrpSpPr>
                <a:grpSpLocks/>
              </p:cNvGrpSpPr>
              <p:nvPr/>
            </p:nvGrpSpPr>
            <p:grpSpPr bwMode="auto">
              <a:xfrm>
                <a:off x="2381" y="2226"/>
                <a:ext cx="734" cy="733"/>
                <a:chOff x="2880" y="1888"/>
                <a:chExt cx="734" cy="733"/>
              </a:xfrm>
            </p:grpSpPr>
            <p:sp>
              <p:nvSpPr>
                <p:cNvPr id="159" name="Rectangle 29"/>
                <p:cNvSpPr>
                  <a:spLocks noChangeArrowheads="1"/>
                </p:cNvSpPr>
                <p:nvPr/>
              </p:nvSpPr>
              <p:spPr bwMode="auto">
                <a:xfrm>
                  <a:off x="2881" y="1887"/>
                  <a:ext cx="542"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0313"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10314" name="Text Box 31"/>
                <p:cNvSpPr txBox="1">
                  <a:spLocks noChangeArrowheads="1"/>
                </p:cNvSpPr>
                <p:nvPr/>
              </p:nvSpPr>
              <p:spPr bwMode="auto">
                <a:xfrm>
                  <a:off x="2888" y="2369"/>
                  <a:ext cx="726" cy="252"/>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Sanierer S</a:t>
                  </a:r>
                </a:p>
              </p:txBody>
            </p:sp>
          </p:grpSp>
          <p:grpSp>
            <p:nvGrpSpPr>
              <p:cNvPr id="11" name="Group 32"/>
              <p:cNvGrpSpPr>
                <a:grpSpLocks/>
              </p:cNvGrpSpPr>
              <p:nvPr/>
            </p:nvGrpSpPr>
            <p:grpSpPr bwMode="auto">
              <a:xfrm>
                <a:off x="2756" y="2163"/>
                <a:ext cx="382" cy="252"/>
                <a:chOff x="431" y="3203"/>
                <a:chExt cx="382" cy="252"/>
              </a:xfrm>
            </p:grpSpPr>
            <p:sp>
              <p:nvSpPr>
                <p:cNvPr id="10310"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0311"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4</a:t>
                  </a:r>
                </a:p>
              </p:txBody>
            </p:sp>
          </p:grpSp>
        </p:grpSp>
        <p:grpSp>
          <p:nvGrpSpPr>
            <p:cNvPr id="12" name="Group 35"/>
            <p:cNvGrpSpPr>
              <a:grpSpLocks noChangeAspect="1"/>
            </p:cNvGrpSpPr>
            <p:nvPr/>
          </p:nvGrpSpPr>
          <p:grpSpPr bwMode="auto">
            <a:xfrm>
              <a:off x="5714799" y="1712262"/>
              <a:ext cx="2144217" cy="1298432"/>
              <a:chOff x="555" y="1616"/>
              <a:chExt cx="1553" cy="938"/>
            </a:xfrm>
          </p:grpSpPr>
          <p:grpSp>
            <p:nvGrpSpPr>
              <p:cNvPr id="13" name="Group 36"/>
              <p:cNvGrpSpPr>
                <a:grpSpLocks/>
              </p:cNvGrpSpPr>
              <p:nvPr/>
            </p:nvGrpSpPr>
            <p:grpSpPr bwMode="auto">
              <a:xfrm>
                <a:off x="1384" y="1616"/>
                <a:ext cx="724" cy="938"/>
                <a:chOff x="1884" y="1163"/>
                <a:chExt cx="724" cy="938"/>
              </a:xfrm>
            </p:grpSpPr>
            <p:sp>
              <p:nvSpPr>
                <p:cNvPr id="152" name="Rectangle 37"/>
                <p:cNvSpPr>
                  <a:spLocks noChangeArrowheads="1"/>
                </p:cNvSpPr>
                <p:nvPr/>
              </p:nvSpPr>
              <p:spPr bwMode="auto">
                <a:xfrm>
                  <a:off x="1884"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0306"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10307" name="Text Box 39"/>
                <p:cNvSpPr txBox="1">
                  <a:spLocks noChangeArrowheads="1"/>
                </p:cNvSpPr>
                <p:nvPr/>
              </p:nvSpPr>
              <p:spPr bwMode="auto">
                <a:xfrm>
                  <a:off x="1973" y="1638"/>
                  <a:ext cx="543" cy="463"/>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Gutachter GU</a:t>
                  </a:r>
                </a:p>
              </p:txBody>
            </p:sp>
          </p:grpSp>
          <p:grpSp>
            <p:nvGrpSpPr>
              <p:cNvPr id="14" name="Group 40"/>
              <p:cNvGrpSpPr>
                <a:grpSpLocks/>
              </p:cNvGrpSpPr>
              <p:nvPr/>
            </p:nvGrpSpPr>
            <p:grpSpPr bwMode="auto">
              <a:xfrm>
                <a:off x="555" y="2237"/>
                <a:ext cx="403" cy="279"/>
                <a:chOff x="-948" y="3874"/>
                <a:chExt cx="403" cy="279"/>
              </a:xfrm>
            </p:grpSpPr>
            <p:sp>
              <p:nvSpPr>
                <p:cNvPr id="10303" name="Oval 41"/>
                <p:cNvSpPr>
                  <a:spLocks noChangeArrowheads="1"/>
                </p:cNvSpPr>
                <p:nvPr/>
              </p:nvSpPr>
              <p:spPr bwMode="auto">
                <a:xfrm>
                  <a:off x="-948" y="3892"/>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0304" name="Text Box 42"/>
                <p:cNvSpPr txBox="1">
                  <a:spLocks noChangeArrowheads="1"/>
                </p:cNvSpPr>
                <p:nvPr/>
              </p:nvSpPr>
              <p:spPr bwMode="auto">
                <a:xfrm>
                  <a:off x="-948" y="3874"/>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3</a:t>
                  </a:r>
                </a:p>
              </p:txBody>
            </p:sp>
          </p:grpSp>
        </p:grpSp>
        <p:grpSp>
          <p:nvGrpSpPr>
            <p:cNvPr id="15" name="Group 18"/>
            <p:cNvGrpSpPr>
              <a:grpSpLocks/>
            </p:cNvGrpSpPr>
            <p:nvPr/>
          </p:nvGrpSpPr>
          <p:grpSpPr bwMode="auto">
            <a:xfrm>
              <a:off x="2106593" y="2025940"/>
              <a:ext cx="1814512" cy="396505"/>
              <a:chOff x="1305" y="4029383"/>
              <a:chExt cx="1143" cy="396505"/>
            </a:xfrm>
          </p:grpSpPr>
          <p:sp>
            <p:nvSpPr>
              <p:cNvPr id="10299"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300" name="Text Box 20"/>
              <p:cNvSpPr txBox="1">
                <a:spLocks noChangeArrowheads="1"/>
              </p:cNvSpPr>
              <p:nvPr/>
            </p:nvSpPr>
            <p:spPr bwMode="auto">
              <a:xfrm>
                <a:off x="1350" y="4039166"/>
                <a:ext cx="1047"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Mobile Schadenmeldungl</a:t>
                </a:r>
              </a:p>
            </p:txBody>
          </p:sp>
        </p:grpSp>
        <p:grpSp>
          <p:nvGrpSpPr>
            <p:cNvPr id="16" name="Group 18"/>
            <p:cNvGrpSpPr>
              <a:grpSpLocks/>
            </p:cNvGrpSpPr>
            <p:nvPr/>
          </p:nvGrpSpPr>
          <p:grpSpPr bwMode="auto">
            <a:xfrm>
              <a:off x="2106594" y="2454564"/>
              <a:ext cx="1814512" cy="396503"/>
              <a:chOff x="1305" y="4029383"/>
              <a:chExt cx="1143" cy="396503"/>
            </a:xfrm>
          </p:grpSpPr>
          <p:sp>
            <p:nvSpPr>
              <p:cNvPr id="10297"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298" name="Text Box 20"/>
              <p:cNvSpPr txBox="1">
                <a:spLocks noChangeArrowheads="1"/>
              </p:cNvSpPr>
              <p:nvPr/>
            </p:nvSpPr>
            <p:spPr bwMode="auto">
              <a:xfrm>
                <a:off x="1350" y="4039166"/>
                <a:ext cx="950"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Feedback an S und V</a:t>
                </a:r>
              </a:p>
            </p:txBody>
          </p:sp>
        </p:grpSp>
        <p:grpSp>
          <p:nvGrpSpPr>
            <p:cNvPr id="17" name="Group 18"/>
            <p:cNvGrpSpPr>
              <a:grpSpLocks/>
            </p:cNvGrpSpPr>
            <p:nvPr/>
          </p:nvGrpSpPr>
          <p:grpSpPr bwMode="auto">
            <a:xfrm>
              <a:off x="5122865" y="2025746"/>
              <a:ext cx="1814512" cy="386721"/>
              <a:chOff x="1315" y="4029189"/>
              <a:chExt cx="1143" cy="386721"/>
            </a:xfrm>
          </p:grpSpPr>
          <p:sp>
            <p:nvSpPr>
              <p:cNvPr id="10295" name="Line 19"/>
              <p:cNvSpPr>
                <a:spLocks noChangeShapeType="1"/>
              </p:cNvSpPr>
              <p:nvPr/>
            </p:nvSpPr>
            <p:spPr bwMode="auto">
              <a:xfrm>
                <a:off x="1315" y="4039168"/>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296" name="Text Box 20"/>
              <p:cNvSpPr txBox="1">
                <a:spLocks noChangeArrowheads="1"/>
              </p:cNvSpPr>
              <p:nvPr/>
            </p:nvSpPr>
            <p:spPr bwMode="auto">
              <a:xfrm>
                <a:off x="1350" y="4029189"/>
                <a:ext cx="110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Beurteilung Schadenshöhe</a:t>
                </a:r>
              </a:p>
            </p:txBody>
          </p:sp>
        </p:grpSp>
        <p:sp>
          <p:nvSpPr>
            <p:cNvPr id="10253" name="Line 99"/>
            <p:cNvSpPr>
              <a:spLocks noChangeShapeType="1"/>
            </p:cNvSpPr>
            <p:nvPr/>
          </p:nvSpPr>
          <p:spPr bwMode="auto">
            <a:xfrm rot="6600000" flipV="1">
              <a:off x="4166793" y="3209100"/>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254" name="Text Box 20"/>
            <p:cNvSpPr txBox="1">
              <a:spLocks noChangeArrowheads="1"/>
            </p:cNvSpPr>
            <p:nvPr/>
          </p:nvSpPr>
          <p:spPr bwMode="auto">
            <a:xfrm>
              <a:off x="4786314" y="3214685"/>
              <a:ext cx="1081118" cy="6405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Suche nach </a:t>
              </a:r>
            </a:p>
            <a:p>
              <a:pPr eaLnBrk="0" fontAlgn="base" hangingPunct="0">
                <a:spcBef>
                  <a:spcPct val="0"/>
                </a:spcBef>
                <a:spcAft>
                  <a:spcPct val="0"/>
                </a:spcAft>
              </a:pPr>
              <a:r>
                <a:rPr lang="de-DE" sz="300">
                  <a:solidFill>
                    <a:srgbClr val="192126"/>
                  </a:solidFill>
                  <a:latin typeface="Arial" charset="0"/>
                </a:rPr>
                <a:t>geeignetem </a:t>
              </a:r>
            </a:p>
            <a:p>
              <a:pPr eaLnBrk="0" fontAlgn="base" hangingPunct="0">
                <a:spcBef>
                  <a:spcPct val="0"/>
                </a:spcBef>
                <a:spcAft>
                  <a:spcPct val="0"/>
                </a:spcAft>
              </a:pPr>
              <a:r>
                <a:rPr lang="de-DE" sz="300">
                  <a:solidFill>
                    <a:srgbClr val="192126"/>
                  </a:solidFill>
                  <a:latin typeface="Arial" charset="0"/>
                </a:rPr>
                <a:t>Regulierer</a:t>
              </a:r>
            </a:p>
          </p:txBody>
        </p:sp>
        <p:grpSp>
          <p:nvGrpSpPr>
            <p:cNvPr id="18" name="Group 18"/>
            <p:cNvGrpSpPr>
              <a:grpSpLocks/>
            </p:cNvGrpSpPr>
            <p:nvPr/>
          </p:nvGrpSpPr>
          <p:grpSpPr bwMode="auto">
            <a:xfrm>
              <a:off x="5106990" y="2454568"/>
              <a:ext cx="1814512" cy="396505"/>
              <a:chOff x="1305" y="4029383"/>
              <a:chExt cx="1143" cy="396505"/>
            </a:xfrm>
          </p:grpSpPr>
          <p:sp>
            <p:nvSpPr>
              <p:cNvPr id="10293" name="Line 19"/>
              <p:cNvSpPr>
                <a:spLocks noChangeShapeType="1"/>
              </p:cNvSpPr>
              <p:nvPr/>
            </p:nvSpPr>
            <p:spPr bwMode="auto">
              <a:xfrm>
                <a:off x="1305" y="4029383"/>
                <a:ext cx="1143" cy="0"/>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294" name="Text Box 20"/>
              <p:cNvSpPr txBox="1">
                <a:spLocks noChangeArrowheads="1"/>
              </p:cNvSpPr>
              <p:nvPr/>
            </p:nvSpPr>
            <p:spPr bwMode="auto">
              <a:xfrm>
                <a:off x="1350" y="4039166"/>
                <a:ext cx="1075"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Gutachten Schadenshöhe</a:t>
                </a:r>
              </a:p>
            </p:txBody>
          </p:sp>
        </p:grpSp>
        <p:sp>
          <p:nvSpPr>
            <p:cNvPr id="10256" name="Line 99"/>
            <p:cNvSpPr>
              <a:spLocks noChangeShapeType="1"/>
            </p:cNvSpPr>
            <p:nvPr/>
          </p:nvSpPr>
          <p:spPr bwMode="auto">
            <a:xfrm rot="6600000" flipV="1">
              <a:off x="3952480" y="3209101"/>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4" name="Text Box 20"/>
            <p:cNvSpPr txBox="1">
              <a:spLocks noChangeArrowheads="1"/>
            </p:cNvSpPr>
            <p:nvPr/>
          </p:nvSpPr>
          <p:spPr bwMode="auto">
            <a:xfrm>
              <a:off x="4286251" y="3071810"/>
              <a:ext cx="626440" cy="681421"/>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Angebot</a:t>
              </a:r>
            </a:p>
          </p:txBody>
        </p:sp>
        <p:sp>
          <p:nvSpPr>
            <p:cNvPr id="10258" name="Line 99"/>
            <p:cNvSpPr>
              <a:spLocks noChangeShapeType="1"/>
            </p:cNvSpPr>
            <p:nvPr/>
          </p:nvSpPr>
          <p:spPr bwMode="auto">
            <a:xfrm rot="6600000" flipV="1">
              <a:off x="3666727" y="3280539"/>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6" name="Text Box 20"/>
            <p:cNvSpPr txBox="1">
              <a:spLocks noChangeArrowheads="1"/>
            </p:cNvSpPr>
            <p:nvPr/>
          </p:nvSpPr>
          <p:spPr bwMode="auto">
            <a:xfrm>
              <a:off x="4000499" y="3171054"/>
              <a:ext cx="626440" cy="599116"/>
            </a:xfrm>
            <a:prstGeom prst="rect">
              <a:avLst/>
            </a:prstGeom>
            <a:noFill/>
            <a:ln w="12700">
              <a:noFill/>
              <a:miter lim="800000"/>
              <a:headEnd/>
              <a:tailEnd/>
            </a:ln>
            <a:effectLst/>
          </p:spPr>
          <p:txBody>
            <a:bodyPr vert="vert270" wrap="none"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p:txBody>
        </p:sp>
        <p:grpSp>
          <p:nvGrpSpPr>
            <p:cNvPr id="19" name="Group 27"/>
            <p:cNvGrpSpPr>
              <a:grpSpLocks noChangeAspect="1"/>
            </p:cNvGrpSpPr>
            <p:nvPr/>
          </p:nvGrpSpPr>
          <p:grpSpPr bwMode="auto">
            <a:xfrm>
              <a:off x="5786444" y="5072073"/>
              <a:ext cx="1163480" cy="1349453"/>
              <a:chOff x="2381" y="2163"/>
              <a:chExt cx="757" cy="878"/>
            </a:xfrm>
          </p:grpSpPr>
          <p:grpSp>
            <p:nvGrpSpPr>
              <p:cNvPr id="20" name="Group 28"/>
              <p:cNvGrpSpPr>
                <a:grpSpLocks/>
              </p:cNvGrpSpPr>
              <p:nvPr/>
            </p:nvGrpSpPr>
            <p:grpSpPr bwMode="auto">
              <a:xfrm>
                <a:off x="2381" y="2226"/>
                <a:ext cx="734" cy="815"/>
                <a:chOff x="2880" y="1888"/>
                <a:chExt cx="734" cy="815"/>
              </a:xfrm>
            </p:grpSpPr>
            <p:sp>
              <p:nvSpPr>
                <p:cNvPr id="137" name="Rectangle 29"/>
                <p:cNvSpPr>
                  <a:spLocks noChangeArrowheads="1"/>
                </p:cNvSpPr>
                <p:nvPr/>
              </p:nvSpPr>
              <p:spPr bwMode="auto">
                <a:xfrm>
                  <a:off x="2880" y="1888"/>
                  <a:ext cx="545"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0291"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10292" name="Text Box 31"/>
                <p:cNvSpPr txBox="1">
                  <a:spLocks noChangeArrowheads="1"/>
                </p:cNvSpPr>
                <p:nvPr/>
              </p:nvSpPr>
              <p:spPr bwMode="auto">
                <a:xfrm>
                  <a:off x="2888" y="2369"/>
                  <a:ext cx="726" cy="33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Unterauftrag U</a:t>
                  </a:r>
                </a:p>
              </p:txBody>
            </p:sp>
          </p:grpSp>
          <p:grpSp>
            <p:nvGrpSpPr>
              <p:cNvPr id="21" name="Group 32"/>
              <p:cNvGrpSpPr>
                <a:grpSpLocks/>
              </p:cNvGrpSpPr>
              <p:nvPr/>
            </p:nvGrpSpPr>
            <p:grpSpPr bwMode="auto">
              <a:xfrm>
                <a:off x="2756" y="2163"/>
                <a:ext cx="382" cy="252"/>
                <a:chOff x="431" y="3203"/>
                <a:chExt cx="382" cy="252"/>
              </a:xfrm>
            </p:grpSpPr>
            <p:sp>
              <p:nvSpPr>
                <p:cNvPr id="10288"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0289"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5</a:t>
                  </a:r>
                </a:p>
              </p:txBody>
            </p:sp>
          </p:grpSp>
        </p:grpSp>
        <p:grpSp>
          <p:nvGrpSpPr>
            <p:cNvPr id="22" name="Group 100"/>
            <p:cNvGrpSpPr>
              <a:grpSpLocks/>
            </p:cNvGrpSpPr>
            <p:nvPr/>
          </p:nvGrpSpPr>
          <p:grpSpPr bwMode="auto">
            <a:xfrm rot="755417">
              <a:off x="4870295" y="4918333"/>
              <a:ext cx="966788" cy="488951"/>
              <a:chOff x="2954" y="2756"/>
              <a:chExt cx="609" cy="308"/>
            </a:xfrm>
          </p:grpSpPr>
          <p:sp>
            <p:nvSpPr>
              <p:cNvPr id="10284"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285" name="Text Box 102"/>
              <p:cNvSpPr txBox="1">
                <a:spLocks noChangeArrowheads="1"/>
              </p:cNvSpPr>
              <p:nvPr/>
            </p:nvSpPr>
            <p:spPr bwMode="auto">
              <a:xfrm rot="1462980">
                <a:off x="2954" y="2820"/>
                <a:ext cx="609"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Abklärung</a:t>
                </a:r>
              </a:p>
            </p:txBody>
          </p:sp>
        </p:grpSp>
        <p:sp>
          <p:nvSpPr>
            <p:cNvPr id="10262" name="Oval 86"/>
            <p:cNvSpPr>
              <a:spLocks noChangeArrowheads="1"/>
            </p:cNvSpPr>
            <p:nvPr/>
          </p:nvSpPr>
          <p:spPr bwMode="auto">
            <a:xfrm>
              <a:off x="3929058" y="4071942"/>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23" name="Group 72"/>
            <p:cNvGrpSpPr>
              <a:grpSpLocks/>
            </p:cNvGrpSpPr>
            <p:nvPr/>
          </p:nvGrpSpPr>
          <p:grpSpPr bwMode="auto">
            <a:xfrm>
              <a:off x="4643435" y="5715016"/>
              <a:ext cx="357193" cy="386642"/>
              <a:chOff x="7358079" y="4643446"/>
              <a:chExt cx="357193" cy="386642"/>
            </a:xfrm>
          </p:grpSpPr>
          <p:sp>
            <p:nvSpPr>
              <p:cNvPr id="10282" name="Oval 33"/>
              <p:cNvSpPr>
                <a:spLocks noChangeArrowheads="1"/>
              </p:cNvSpPr>
              <p:nvPr/>
            </p:nvSpPr>
            <p:spPr bwMode="auto">
              <a:xfrm>
                <a:off x="7358082" y="4643446"/>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0283" name="Text Box 34"/>
              <p:cNvSpPr txBox="1">
                <a:spLocks noChangeArrowheads="1"/>
              </p:cNvSpPr>
              <p:nvPr/>
            </p:nvSpPr>
            <p:spPr bwMode="auto">
              <a:xfrm>
                <a:off x="7358079" y="4643446"/>
                <a:ext cx="357187" cy="386642"/>
              </a:xfrm>
              <a:prstGeom prst="rect">
                <a:avLst/>
              </a:prstGeom>
              <a:noFill/>
              <a:ln w="12700">
                <a:noFill/>
                <a:miter lim="800000"/>
                <a:headEnd/>
                <a:tailEnd/>
              </a:ln>
            </p:spPr>
            <p:txBody>
              <a:bodyPr lIns="90000" tIns="46800" rIns="90000" bIns="46800">
                <a:spAutoFit/>
              </a:bodyPr>
              <a:lstStyle/>
              <a:p>
                <a:pPr eaLnBrk="0" fontAlgn="base" hangingPunct="0">
                  <a:spcBef>
                    <a:spcPct val="0"/>
                  </a:spcBef>
                  <a:spcAft>
                    <a:spcPct val="0"/>
                  </a:spcAft>
                </a:pPr>
                <a:r>
                  <a:rPr lang="de-DE" sz="300">
                    <a:solidFill>
                      <a:srgbClr val="192126"/>
                    </a:solidFill>
                    <a:latin typeface="Arial" charset="0"/>
                  </a:rPr>
                  <a:t>6</a:t>
                </a:r>
              </a:p>
            </p:txBody>
          </p:sp>
        </p:grpSp>
        <p:grpSp>
          <p:nvGrpSpPr>
            <p:cNvPr id="24" name="Group 83"/>
            <p:cNvGrpSpPr>
              <a:grpSpLocks/>
            </p:cNvGrpSpPr>
            <p:nvPr/>
          </p:nvGrpSpPr>
          <p:grpSpPr bwMode="auto">
            <a:xfrm>
              <a:off x="4214810" y="2643182"/>
              <a:ext cx="628271" cy="386722"/>
              <a:chOff x="3857620" y="3857628"/>
              <a:chExt cx="628271" cy="386722"/>
            </a:xfrm>
          </p:grpSpPr>
          <p:sp>
            <p:nvSpPr>
              <p:cNvPr id="10280" name="Oval 33"/>
              <p:cNvSpPr>
                <a:spLocks noChangeArrowheads="1"/>
              </p:cNvSpPr>
              <p:nvPr/>
            </p:nvSpPr>
            <p:spPr bwMode="auto">
              <a:xfrm>
                <a:off x="3857620" y="3857628"/>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0281" name="Text Box 42"/>
              <p:cNvSpPr txBox="1">
                <a:spLocks noChangeArrowheads="1"/>
              </p:cNvSpPr>
              <p:nvPr/>
            </p:nvSpPr>
            <p:spPr bwMode="auto">
              <a:xfrm>
                <a:off x="3929061" y="3857631"/>
                <a:ext cx="556830" cy="38671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7</a:t>
                </a:r>
              </a:p>
            </p:txBody>
          </p:sp>
        </p:grpSp>
        <p:grpSp>
          <p:nvGrpSpPr>
            <p:cNvPr id="25" name="Group 100"/>
            <p:cNvGrpSpPr>
              <a:grpSpLocks/>
            </p:cNvGrpSpPr>
            <p:nvPr/>
          </p:nvGrpSpPr>
          <p:grpSpPr bwMode="auto">
            <a:xfrm rot="850719">
              <a:off x="4665408" y="5425292"/>
              <a:ext cx="1081088" cy="488951"/>
              <a:chOff x="2916" y="2756"/>
              <a:chExt cx="681" cy="308"/>
            </a:xfrm>
          </p:grpSpPr>
          <p:sp>
            <p:nvSpPr>
              <p:cNvPr id="10278"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279" name="Text Box 102"/>
              <p:cNvSpPr txBox="1">
                <a:spLocks noChangeArrowheads="1"/>
              </p:cNvSpPr>
              <p:nvPr/>
            </p:nvSpPr>
            <p:spPr bwMode="auto">
              <a:xfrm rot="1433992">
                <a:off x="2916" y="2820"/>
                <a:ext cx="681"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Unterauftrag</a:t>
                </a:r>
              </a:p>
            </p:txBody>
          </p:sp>
        </p:grpSp>
        <p:grpSp>
          <p:nvGrpSpPr>
            <p:cNvPr id="26" name="Group 80"/>
            <p:cNvGrpSpPr>
              <a:grpSpLocks/>
            </p:cNvGrpSpPr>
            <p:nvPr/>
          </p:nvGrpSpPr>
          <p:grpSpPr bwMode="auto">
            <a:xfrm>
              <a:off x="2643174" y="3571876"/>
              <a:ext cx="556834" cy="386720"/>
              <a:chOff x="5072066" y="5929330"/>
              <a:chExt cx="556834" cy="386720"/>
            </a:xfrm>
          </p:grpSpPr>
          <p:sp>
            <p:nvSpPr>
              <p:cNvPr id="10276" name="Oval 86"/>
              <p:cNvSpPr>
                <a:spLocks noChangeArrowheads="1"/>
              </p:cNvSpPr>
              <p:nvPr/>
            </p:nvSpPr>
            <p:spPr bwMode="auto">
              <a:xfrm>
                <a:off x="5072066" y="5929330"/>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0277" name="Text Box 42"/>
              <p:cNvSpPr txBox="1">
                <a:spLocks noChangeArrowheads="1"/>
              </p:cNvSpPr>
              <p:nvPr/>
            </p:nvSpPr>
            <p:spPr bwMode="auto">
              <a:xfrm>
                <a:off x="5072069" y="5929330"/>
                <a:ext cx="556831"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9</a:t>
                </a:r>
              </a:p>
            </p:txBody>
          </p:sp>
        </p:grpSp>
        <p:sp>
          <p:nvSpPr>
            <p:cNvPr id="10267" name="Line 99"/>
            <p:cNvSpPr>
              <a:spLocks noChangeShapeType="1"/>
            </p:cNvSpPr>
            <p:nvPr/>
          </p:nvSpPr>
          <p:spPr bwMode="auto">
            <a:xfrm rot="6600000" flipV="1">
              <a:off x="3380976" y="3280540"/>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5" name="Text Box 20"/>
            <p:cNvSpPr txBox="1">
              <a:spLocks noChangeArrowheads="1"/>
            </p:cNvSpPr>
            <p:nvPr/>
          </p:nvSpPr>
          <p:spPr bwMode="auto">
            <a:xfrm>
              <a:off x="3286117" y="2786057"/>
              <a:ext cx="1007102" cy="1148803"/>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a:p>
              <a:pPr eaLnBrk="0" fontAlgn="base" hangingPunct="0">
                <a:spcBef>
                  <a:spcPct val="0"/>
                </a:spcBef>
                <a:spcAft>
                  <a:spcPct val="0"/>
                </a:spcAft>
                <a:defRPr/>
              </a:pPr>
              <a:r>
                <a:rPr lang="de-DE" sz="300" dirty="0">
                  <a:solidFill>
                    <a:srgbClr val="192126"/>
                  </a:solidFill>
                  <a:latin typeface="Arial" charset="0"/>
                </a:rPr>
                <a:t>Erledigt +</a:t>
              </a:r>
            </a:p>
            <a:p>
              <a:pPr eaLnBrk="0" fontAlgn="base" hangingPunct="0">
                <a:spcBef>
                  <a:spcPct val="0"/>
                </a:spcBef>
                <a:spcAft>
                  <a:spcPct val="0"/>
                </a:spcAft>
                <a:defRPr/>
              </a:pPr>
              <a:r>
                <a:rPr lang="de-DE" sz="300" dirty="0">
                  <a:solidFill>
                    <a:srgbClr val="192126"/>
                  </a:solidFill>
                  <a:latin typeface="Arial" charset="0"/>
                </a:rPr>
                <a:t>Konsolidierte</a:t>
              </a:r>
            </a:p>
            <a:p>
              <a:pPr eaLnBrk="0" fontAlgn="base" hangingPunct="0">
                <a:spcBef>
                  <a:spcPct val="0"/>
                </a:spcBef>
                <a:spcAft>
                  <a:spcPct val="0"/>
                </a:spcAft>
                <a:defRPr/>
              </a:pPr>
              <a:r>
                <a:rPr lang="de-DE" sz="300" dirty="0">
                  <a:solidFill>
                    <a:srgbClr val="192126"/>
                  </a:solidFill>
                  <a:latin typeface="Arial" charset="0"/>
                </a:rPr>
                <a:t>Rechnung</a:t>
              </a:r>
            </a:p>
          </p:txBody>
        </p:sp>
        <p:sp>
          <p:nvSpPr>
            <p:cNvPr id="10269" name="Text Box 42"/>
            <p:cNvSpPr txBox="1">
              <a:spLocks noChangeArrowheads="1"/>
            </p:cNvSpPr>
            <p:nvPr/>
          </p:nvSpPr>
          <p:spPr bwMode="auto">
            <a:xfrm>
              <a:off x="3929061" y="4071941"/>
              <a:ext cx="55683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8</a:t>
              </a:r>
            </a:p>
          </p:txBody>
        </p:sp>
        <p:grpSp>
          <p:nvGrpSpPr>
            <p:cNvPr id="27" name="Group 108"/>
            <p:cNvGrpSpPr>
              <a:grpSpLocks/>
            </p:cNvGrpSpPr>
            <p:nvPr/>
          </p:nvGrpSpPr>
          <p:grpSpPr bwMode="auto">
            <a:xfrm rot="1685957">
              <a:off x="1041090" y="3711207"/>
              <a:ext cx="3142687" cy="496756"/>
              <a:chOff x="1202" y="2885"/>
              <a:chExt cx="2313" cy="431"/>
            </a:xfrm>
          </p:grpSpPr>
          <p:sp>
            <p:nvSpPr>
              <p:cNvPr id="10274" name="Text Box 109"/>
              <p:cNvSpPr txBox="1">
                <a:spLocks noChangeArrowheads="1"/>
              </p:cNvSpPr>
              <p:nvPr/>
            </p:nvSpPr>
            <p:spPr bwMode="auto">
              <a:xfrm rot="478264">
                <a:off x="1594" y="2980"/>
                <a:ext cx="1389" cy="3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Schadensabtretungserklärung</a:t>
                </a:r>
              </a:p>
            </p:txBody>
          </p:sp>
          <p:sp>
            <p:nvSpPr>
              <p:cNvPr id="10275" name="Line 110"/>
              <p:cNvSpPr>
                <a:spLocks noChangeShapeType="1"/>
              </p:cNvSpPr>
              <p:nvPr/>
            </p:nvSpPr>
            <p:spPr bwMode="auto">
              <a:xfrm>
                <a:off x="1202" y="2885"/>
                <a:ext cx="2313" cy="363"/>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grpSp>
        <p:sp>
          <p:nvSpPr>
            <p:cNvPr id="10271" name="Text Box 42"/>
            <p:cNvSpPr txBox="1">
              <a:spLocks noChangeArrowheads="1"/>
            </p:cNvSpPr>
            <p:nvPr/>
          </p:nvSpPr>
          <p:spPr bwMode="auto">
            <a:xfrm>
              <a:off x="2500302" y="2643182"/>
              <a:ext cx="614105"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10</a:t>
              </a:r>
            </a:p>
          </p:txBody>
        </p:sp>
        <p:sp>
          <p:nvSpPr>
            <p:cNvPr id="10272" name="Oval 86"/>
            <p:cNvSpPr>
              <a:spLocks noChangeArrowheads="1"/>
            </p:cNvSpPr>
            <p:nvPr/>
          </p:nvSpPr>
          <p:spPr bwMode="auto">
            <a:xfrm>
              <a:off x="3500430" y="3929066"/>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0273" name="Rectangle 119"/>
            <p:cNvSpPr>
              <a:spLocks noChangeArrowheads="1"/>
            </p:cNvSpPr>
            <p:nvPr/>
          </p:nvSpPr>
          <p:spPr bwMode="auto">
            <a:xfrm>
              <a:off x="3500433" y="3929068"/>
              <a:ext cx="564822" cy="380722"/>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de-DE" sz="300">
                  <a:solidFill>
                    <a:srgbClr val="192126"/>
                  </a:solidFill>
                  <a:latin typeface="Arial" charset="0"/>
                </a:rPr>
                <a:t>9</a:t>
              </a:r>
            </a:p>
          </p:txBody>
        </p:sp>
      </p:grpSp>
    </p:spTree>
    <p:extLst>
      <p:ext uri="{BB962C8B-B14F-4D97-AF65-F5344CB8AC3E}">
        <p14:creationId xmlns:p14="http://schemas.microsoft.com/office/powerpoint/2010/main" val="134035160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de-DE" sz="2000" b="1"/>
              <a:t>Schritte 7 &amp; 8: Angebot und Auftrag</a:t>
            </a:r>
          </a:p>
        </p:txBody>
      </p:sp>
      <p:sp>
        <p:nvSpPr>
          <p:cNvPr id="11267" name="Content Placeholder 2"/>
          <p:cNvSpPr>
            <a:spLocks noGrp="1"/>
          </p:cNvSpPr>
          <p:nvPr>
            <p:ph idx="1"/>
          </p:nvPr>
        </p:nvSpPr>
        <p:spPr>
          <a:xfrm>
            <a:off x="457204" y="1671646"/>
            <a:ext cx="8229600" cy="3328987"/>
          </a:xfrm>
        </p:spPr>
        <p:txBody>
          <a:bodyPr/>
          <a:lstStyle/>
          <a:p>
            <a:r>
              <a:rPr lang="de-DE" sz="1600" b="1" dirty="0">
                <a:solidFill>
                  <a:srgbClr val="FF0000"/>
                </a:solidFill>
              </a:rPr>
              <a:t>Der Sanierer </a:t>
            </a:r>
            <a:r>
              <a:rPr lang="de-DE" sz="1600" dirty="0"/>
              <a:t>hat das gesamte Auftragsangebot durch eigene Leistungsangebote und Unterauftragsnehmer abgedeckt und </a:t>
            </a:r>
            <a:r>
              <a:rPr lang="de-DE" sz="1600" b="1" dirty="0">
                <a:solidFill>
                  <a:srgbClr val="0070C0"/>
                </a:solidFill>
              </a:rPr>
              <a:t>sendet</a:t>
            </a:r>
            <a:r>
              <a:rPr lang="de-DE" sz="1600" dirty="0"/>
              <a:t> durch TEXO seinen </a:t>
            </a:r>
            <a:r>
              <a:rPr lang="de-DE" sz="1600" b="1" dirty="0">
                <a:solidFill>
                  <a:srgbClr val="FF1DB4"/>
                </a:solidFill>
              </a:rPr>
              <a:t>komponierten Auftrag an die Versicherung</a:t>
            </a:r>
          </a:p>
          <a:p>
            <a:r>
              <a:rPr lang="de-DE" sz="1600" dirty="0"/>
              <a:t>Der komponierte Auftrag wird der Schadenabteilung übermittelt. </a:t>
            </a:r>
          </a:p>
          <a:p>
            <a:r>
              <a:rPr lang="de-DE" sz="1600" b="1" dirty="0">
                <a:solidFill>
                  <a:srgbClr val="FF0000"/>
                </a:solidFill>
              </a:rPr>
              <a:t>Eine Regelmaschine </a:t>
            </a:r>
            <a:r>
              <a:rPr lang="de-DE" sz="1600" b="1" i="1" dirty="0">
                <a:solidFill>
                  <a:srgbClr val="FF0000"/>
                </a:solidFill>
              </a:rPr>
              <a:t>(bei der Versicherung) </a:t>
            </a:r>
            <a:r>
              <a:rPr lang="de-DE" sz="1600" b="1" dirty="0">
                <a:solidFill>
                  <a:srgbClr val="0070C0"/>
                </a:solidFill>
              </a:rPr>
              <a:t>prüft</a:t>
            </a:r>
            <a:r>
              <a:rPr lang="de-DE" sz="1600" dirty="0"/>
              <a:t> die </a:t>
            </a:r>
            <a:r>
              <a:rPr lang="de-DE" sz="1600" b="1" dirty="0">
                <a:solidFill>
                  <a:srgbClr val="FF1DB4"/>
                </a:solidFill>
              </a:rPr>
              <a:t>Konditionen</a:t>
            </a:r>
            <a:r>
              <a:rPr lang="de-DE" sz="1600" dirty="0"/>
              <a:t> und der </a:t>
            </a:r>
            <a:r>
              <a:rPr lang="de-DE" sz="1600" b="1" dirty="0">
                <a:solidFill>
                  <a:srgbClr val="FF1DB4"/>
                </a:solidFill>
              </a:rPr>
              <a:t>Auftrag wird </a:t>
            </a:r>
            <a:r>
              <a:rPr lang="de-DE" sz="1600" dirty="0"/>
              <a:t>an den </a:t>
            </a:r>
            <a:r>
              <a:rPr lang="de-DE" sz="1600" b="1" dirty="0">
                <a:solidFill>
                  <a:srgbClr val="FF1DB4"/>
                </a:solidFill>
              </a:rPr>
              <a:t>Sanierer</a:t>
            </a:r>
            <a:r>
              <a:rPr lang="de-DE" sz="1600" dirty="0"/>
              <a:t> </a:t>
            </a:r>
            <a:r>
              <a:rPr lang="de-DE" sz="1600" b="1" dirty="0">
                <a:solidFill>
                  <a:srgbClr val="0070C0"/>
                </a:solidFill>
              </a:rPr>
              <a:t>erteilt</a:t>
            </a:r>
            <a:r>
              <a:rPr lang="de-DE" sz="1600" dirty="0"/>
              <a:t>.</a:t>
            </a:r>
          </a:p>
          <a:p>
            <a:endParaRPr lang="de-DE" sz="1600" dirty="0"/>
          </a:p>
          <a:p>
            <a:pPr>
              <a:buFont typeface="Arial" charset="0"/>
              <a:buNone/>
            </a:pPr>
            <a:r>
              <a:rPr lang="de-DE" sz="1600" b="1" dirty="0"/>
              <a:t>Vorteile TEXO:</a:t>
            </a:r>
          </a:p>
          <a:p>
            <a:r>
              <a:rPr lang="de-DE" sz="1600" dirty="0"/>
              <a:t>Komposition von Dienstleistungen durch Sub-</a:t>
            </a:r>
            <a:r>
              <a:rPr lang="de-DE" sz="1600" dirty="0" err="1"/>
              <a:t>Contracting</a:t>
            </a:r>
            <a:endParaRPr lang="de-DE" sz="1600" dirty="0"/>
          </a:p>
          <a:p>
            <a:r>
              <a:rPr lang="de-DE" sz="1600" dirty="0"/>
              <a:t>Automatische Überprüfung der Konditionen durch Regelmaschine</a:t>
            </a:r>
          </a:p>
          <a:p>
            <a:pPr lvl="1"/>
            <a:endParaRPr lang="de-DE" sz="1600" dirty="0"/>
          </a:p>
        </p:txBody>
      </p:sp>
      <p:grpSp>
        <p:nvGrpSpPr>
          <p:cNvPr id="2" name="Group 90"/>
          <p:cNvGrpSpPr>
            <a:grpSpLocks noChangeAspect="1"/>
          </p:cNvGrpSpPr>
          <p:nvPr/>
        </p:nvGrpSpPr>
        <p:grpSpPr bwMode="auto">
          <a:xfrm>
            <a:off x="6572249" y="4786313"/>
            <a:ext cx="2495551" cy="1738312"/>
            <a:chOff x="1000093" y="1643049"/>
            <a:chExt cx="6858923" cy="4778477"/>
          </a:xfrm>
        </p:grpSpPr>
        <p:sp>
          <p:nvSpPr>
            <p:cNvPr id="11269" name="Oval 33"/>
            <p:cNvSpPr>
              <a:spLocks noChangeArrowheads="1"/>
            </p:cNvSpPr>
            <p:nvPr/>
          </p:nvSpPr>
          <p:spPr bwMode="auto">
            <a:xfrm>
              <a:off x="2571736" y="2643182"/>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3" name="Group 80"/>
            <p:cNvGrpSpPr>
              <a:grpSpLocks/>
            </p:cNvGrpSpPr>
            <p:nvPr/>
          </p:nvGrpSpPr>
          <p:grpSpPr bwMode="auto">
            <a:xfrm>
              <a:off x="1000093" y="1643146"/>
              <a:ext cx="1249422" cy="1341198"/>
              <a:chOff x="4921" y="2100"/>
              <a:chExt cx="847" cy="867"/>
            </a:xfrm>
          </p:grpSpPr>
          <p:grpSp>
            <p:nvGrpSpPr>
              <p:cNvPr id="4" name="Group 81"/>
              <p:cNvGrpSpPr>
                <a:grpSpLocks/>
              </p:cNvGrpSpPr>
              <p:nvPr/>
            </p:nvGrpSpPr>
            <p:grpSpPr bwMode="auto">
              <a:xfrm>
                <a:off x="4921" y="2204"/>
                <a:ext cx="635" cy="763"/>
                <a:chOff x="2904" y="3415"/>
                <a:chExt cx="635" cy="763"/>
              </a:xfrm>
            </p:grpSpPr>
            <p:sp>
              <p:nvSpPr>
                <p:cNvPr id="173" name="Rectangle 82"/>
                <p:cNvSpPr>
                  <a:spLocks noChangeArrowheads="1"/>
                </p:cNvSpPr>
                <p:nvPr/>
              </p:nvSpPr>
              <p:spPr bwMode="auto">
                <a:xfrm>
                  <a:off x="2925" y="3415"/>
                  <a:ext cx="589" cy="680"/>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1351" name="Picture 83"/>
                <p:cNvPicPr>
                  <a:picLocks noChangeAspect="1" noChangeArrowheads="1"/>
                </p:cNvPicPr>
                <p:nvPr/>
              </p:nvPicPr>
              <p:blipFill>
                <a:blip r:embed="rId2" cstate="print"/>
                <a:srcRect l="11443" t="9912"/>
                <a:stretch>
                  <a:fillRect/>
                </a:stretch>
              </p:blipFill>
              <p:spPr bwMode="auto">
                <a:xfrm>
                  <a:off x="3028" y="3430"/>
                  <a:ext cx="396" cy="409"/>
                </a:xfrm>
                <a:prstGeom prst="rect">
                  <a:avLst/>
                </a:prstGeom>
                <a:noFill/>
                <a:ln w="12700">
                  <a:noFill/>
                  <a:miter lim="800000"/>
                  <a:headEnd/>
                  <a:tailEnd/>
                </a:ln>
              </p:spPr>
            </p:pic>
            <p:sp>
              <p:nvSpPr>
                <p:cNvPr id="11352" name="Text Box 84"/>
                <p:cNvSpPr txBox="1">
                  <a:spLocks noChangeArrowheads="1"/>
                </p:cNvSpPr>
                <p:nvPr/>
              </p:nvSpPr>
              <p:spPr bwMode="auto">
                <a:xfrm>
                  <a:off x="2904" y="3846"/>
                  <a:ext cx="635" cy="332"/>
                </a:xfrm>
                <a:prstGeom prst="rect">
                  <a:avLst/>
                </a:prstGeom>
                <a:noFill/>
                <a:ln w="12700">
                  <a:noFill/>
                  <a:miter lim="800000"/>
                  <a:headEnd/>
                  <a:tailEnd/>
                </a:ln>
              </p:spPr>
              <p:txBody>
                <a:bodyPr lIns="90000" tIns="46800" rIns="90000" bIns="46800">
                  <a:spAutoFit/>
                </a:bodyPr>
                <a:lstStyle/>
                <a:p>
                  <a:pPr algn="ctr" eaLnBrk="0" fontAlgn="base" hangingPunct="0">
                    <a:spcBef>
                      <a:spcPct val="50000"/>
                    </a:spcBef>
                    <a:spcAft>
                      <a:spcPct val="0"/>
                    </a:spcAft>
                  </a:pPr>
                  <a:r>
                    <a:rPr lang="de-DE" sz="300" b="1">
                      <a:solidFill>
                        <a:srgbClr val="192126"/>
                      </a:solidFill>
                      <a:latin typeface="Arial" charset="0"/>
                    </a:rPr>
                    <a:t>Geschädigte GS</a:t>
                  </a:r>
                </a:p>
              </p:txBody>
            </p:sp>
          </p:grpSp>
          <p:grpSp>
            <p:nvGrpSpPr>
              <p:cNvPr id="5" name="Group 85"/>
              <p:cNvGrpSpPr>
                <a:grpSpLocks/>
              </p:cNvGrpSpPr>
              <p:nvPr/>
            </p:nvGrpSpPr>
            <p:grpSpPr bwMode="auto">
              <a:xfrm>
                <a:off x="5371" y="2100"/>
                <a:ext cx="397" cy="250"/>
                <a:chOff x="431" y="3154"/>
                <a:chExt cx="397" cy="250"/>
              </a:xfrm>
            </p:grpSpPr>
            <p:sp>
              <p:nvSpPr>
                <p:cNvPr id="11348" name="Oval 86"/>
                <p:cNvSpPr>
                  <a:spLocks noChangeArrowheads="1"/>
                </p:cNvSpPr>
                <p:nvPr/>
              </p:nvSpPr>
              <p:spPr bwMode="auto">
                <a:xfrm>
                  <a:off x="431" y="3154"/>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1349" name="Text Box 87"/>
                <p:cNvSpPr txBox="1">
                  <a:spLocks noChangeArrowheads="1"/>
                </p:cNvSpPr>
                <p:nvPr/>
              </p:nvSpPr>
              <p:spPr bwMode="auto">
                <a:xfrm>
                  <a:off x="451" y="3154"/>
                  <a:ext cx="377" cy="25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a:t>
                  </a:r>
                </a:p>
              </p:txBody>
            </p:sp>
          </p:grpSp>
        </p:grpSp>
        <p:grpSp>
          <p:nvGrpSpPr>
            <p:cNvPr id="6" name="Group 35"/>
            <p:cNvGrpSpPr>
              <a:grpSpLocks noChangeAspect="1"/>
            </p:cNvGrpSpPr>
            <p:nvPr/>
          </p:nvGrpSpPr>
          <p:grpSpPr bwMode="auto">
            <a:xfrm>
              <a:off x="3857623" y="1643049"/>
              <a:ext cx="1344798" cy="1493614"/>
              <a:chOff x="1383" y="1566"/>
              <a:chExt cx="974" cy="1079"/>
            </a:xfrm>
          </p:grpSpPr>
          <p:grpSp>
            <p:nvGrpSpPr>
              <p:cNvPr id="7" name="Group 36"/>
              <p:cNvGrpSpPr>
                <a:grpSpLocks/>
              </p:cNvGrpSpPr>
              <p:nvPr/>
            </p:nvGrpSpPr>
            <p:grpSpPr bwMode="auto">
              <a:xfrm>
                <a:off x="1383" y="1616"/>
                <a:ext cx="724" cy="1029"/>
                <a:chOff x="1883" y="1163"/>
                <a:chExt cx="724" cy="1029"/>
              </a:xfrm>
            </p:grpSpPr>
            <p:sp>
              <p:nvSpPr>
                <p:cNvPr id="166" name="Rectangle 37"/>
                <p:cNvSpPr>
                  <a:spLocks noChangeArrowheads="1"/>
                </p:cNvSpPr>
                <p:nvPr/>
              </p:nvSpPr>
              <p:spPr bwMode="auto">
                <a:xfrm>
                  <a:off x="1883"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1344"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11345" name="Text Box 39"/>
                <p:cNvSpPr txBox="1">
                  <a:spLocks noChangeArrowheads="1"/>
                </p:cNvSpPr>
                <p:nvPr/>
              </p:nvSpPr>
              <p:spPr bwMode="auto">
                <a:xfrm>
                  <a:off x="1973" y="1638"/>
                  <a:ext cx="543" cy="55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Versicherung V</a:t>
                  </a:r>
                </a:p>
              </p:txBody>
            </p:sp>
          </p:grpSp>
          <p:grpSp>
            <p:nvGrpSpPr>
              <p:cNvPr id="8" name="Group 40"/>
              <p:cNvGrpSpPr>
                <a:grpSpLocks/>
              </p:cNvGrpSpPr>
              <p:nvPr/>
            </p:nvGrpSpPr>
            <p:grpSpPr bwMode="auto">
              <a:xfrm>
                <a:off x="1934" y="1566"/>
                <a:ext cx="423" cy="279"/>
                <a:chOff x="431" y="3203"/>
                <a:chExt cx="423" cy="279"/>
              </a:xfrm>
            </p:grpSpPr>
            <p:sp>
              <p:nvSpPr>
                <p:cNvPr id="11341" name="Oval 41"/>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1342" name="Text Box 42"/>
                <p:cNvSpPr txBox="1">
                  <a:spLocks noChangeArrowheads="1"/>
                </p:cNvSpPr>
                <p:nvPr/>
              </p:nvSpPr>
              <p:spPr bwMode="auto">
                <a:xfrm>
                  <a:off x="451" y="3203"/>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2</a:t>
                  </a:r>
                </a:p>
              </p:txBody>
            </p:sp>
          </p:grpSp>
        </p:grpSp>
        <p:grpSp>
          <p:nvGrpSpPr>
            <p:cNvPr id="9" name="Group 27"/>
            <p:cNvGrpSpPr>
              <a:grpSpLocks noChangeAspect="1"/>
            </p:cNvGrpSpPr>
            <p:nvPr/>
          </p:nvGrpSpPr>
          <p:grpSpPr bwMode="auto">
            <a:xfrm>
              <a:off x="4000494" y="4214817"/>
              <a:ext cx="1163480" cy="1223422"/>
              <a:chOff x="2381" y="2163"/>
              <a:chExt cx="757" cy="796"/>
            </a:xfrm>
          </p:grpSpPr>
          <p:grpSp>
            <p:nvGrpSpPr>
              <p:cNvPr id="10" name="Group 28"/>
              <p:cNvGrpSpPr>
                <a:grpSpLocks/>
              </p:cNvGrpSpPr>
              <p:nvPr/>
            </p:nvGrpSpPr>
            <p:grpSpPr bwMode="auto">
              <a:xfrm>
                <a:off x="2381" y="2226"/>
                <a:ext cx="734" cy="733"/>
                <a:chOff x="2880" y="1888"/>
                <a:chExt cx="734" cy="733"/>
              </a:xfrm>
            </p:grpSpPr>
            <p:sp>
              <p:nvSpPr>
                <p:cNvPr id="159" name="Rectangle 29"/>
                <p:cNvSpPr>
                  <a:spLocks noChangeArrowheads="1"/>
                </p:cNvSpPr>
                <p:nvPr/>
              </p:nvSpPr>
              <p:spPr bwMode="auto">
                <a:xfrm>
                  <a:off x="2881" y="1887"/>
                  <a:ext cx="542"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1337"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11338" name="Text Box 31"/>
                <p:cNvSpPr txBox="1">
                  <a:spLocks noChangeArrowheads="1"/>
                </p:cNvSpPr>
                <p:nvPr/>
              </p:nvSpPr>
              <p:spPr bwMode="auto">
                <a:xfrm>
                  <a:off x="2888" y="2369"/>
                  <a:ext cx="726" cy="252"/>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Sanierer S</a:t>
                  </a:r>
                </a:p>
              </p:txBody>
            </p:sp>
          </p:grpSp>
          <p:grpSp>
            <p:nvGrpSpPr>
              <p:cNvPr id="11" name="Group 32"/>
              <p:cNvGrpSpPr>
                <a:grpSpLocks/>
              </p:cNvGrpSpPr>
              <p:nvPr/>
            </p:nvGrpSpPr>
            <p:grpSpPr bwMode="auto">
              <a:xfrm>
                <a:off x="2756" y="2163"/>
                <a:ext cx="382" cy="252"/>
                <a:chOff x="431" y="3203"/>
                <a:chExt cx="382" cy="252"/>
              </a:xfrm>
            </p:grpSpPr>
            <p:sp>
              <p:nvSpPr>
                <p:cNvPr id="11334"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1335"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4</a:t>
                  </a:r>
                </a:p>
              </p:txBody>
            </p:sp>
          </p:grpSp>
        </p:grpSp>
        <p:grpSp>
          <p:nvGrpSpPr>
            <p:cNvPr id="12" name="Group 35"/>
            <p:cNvGrpSpPr>
              <a:grpSpLocks noChangeAspect="1"/>
            </p:cNvGrpSpPr>
            <p:nvPr/>
          </p:nvGrpSpPr>
          <p:grpSpPr bwMode="auto">
            <a:xfrm>
              <a:off x="5714799" y="1712262"/>
              <a:ext cx="2144217" cy="1298432"/>
              <a:chOff x="555" y="1616"/>
              <a:chExt cx="1553" cy="938"/>
            </a:xfrm>
          </p:grpSpPr>
          <p:grpSp>
            <p:nvGrpSpPr>
              <p:cNvPr id="13" name="Group 36"/>
              <p:cNvGrpSpPr>
                <a:grpSpLocks/>
              </p:cNvGrpSpPr>
              <p:nvPr/>
            </p:nvGrpSpPr>
            <p:grpSpPr bwMode="auto">
              <a:xfrm>
                <a:off x="1384" y="1616"/>
                <a:ext cx="724" cy="938"/>
                <a:chOff x="1884" y="1163"/>
                <a:chExt cx="724" cy="938"/>
              </a:xfrm>
            </p:grpSpPr>
            <p:sp>
              <p:nvSpPr>
                <p:cNvPr id="152" name="Rectangle 37"/>
                <p:cNvSpPr>
                  <a:spLocks noChangeArrowheads="1"/>
                </p:cNvSpPr>
                <p:nvPr/>
              </p:nvSpPr>
              <p:spPr bwMode="auto">
                <a:xfrm>
                  <a:off x="1884"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1330"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11331" name="Text Box 39"/>
                <p:cNvSpPr txBox="1">
                  <a:spLocks noChangeArrowheads="1"/>
                </p:cNvSpPr>
                <p:nvPr/>
              </p:nvSpPr>
              <p:spPr bwMode="auto">
                <a:xfrm>
                  <a:off x="1973" y="1638"/>
                  <a:ext cx="543" cy="463"/>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Gutachter GU</a:t>
                  </a:r>
                </a:p>
              </p:txBody>
            </p:sp>
          </p:grpSp>
          <p:grpSp>
            <p:nvGrpSpPr>
              <p:cNvPr id="14" name="Group 40"/>
              <p:cNvGrpSpPr>
                <a:grpSpLocks/>
              </p:cNvGrpSpPr>
              <p:nvPr/>
            </p:nvGrpSpPr>
            <p:grpSpPr bwMode="auto">
              <a:xfrm>
                <a:off x="555" y="2237"/>
                <a:ext cx="403" cy="279"/>
                <a:chOff x="-948" y="3874"/>
                <a:chExt cx="403" cy="279"/>
              </a:xfrm>
            </p:grpSpPr>
            <p:sp>
              <p:nvSpPr>
                <p:cNvPr id="11327" name="Oval 41"/>
                <p:cNvSpPr>
                  <a:spLocks noChangeArrowheads="1"/>
                </p:cNvSpPr>
                <p:nvPr/>
              </p:nvSpPr>
              <p:spPr bwMode="auto">
                <a:xfrm>
                  <a:off x="-948" y="3892"/>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1328" name="Text Box 42"/>
                <p:cNvSpPr txBox="1">
                  <a:spLocks noChangeArrowheads="1"/>
                </p:cNvSpPr>
                <p:nvPr/>
              </p:nvSpPr>
              <p:spPr bwMode="auto">
                <a:xfrm>
                  <a:off x="-948" y="3874"/>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3</a:t>
                  </a:r>
                </a:p>
              </p:txBody>
            </p:sp>
          </p:grpSp>
        </p:grpSp>
        <p:grpSp>
          <p:nvGrpSpPr>
            <p:cNvPr id="15" name="Group 18"/>
            <p:cNvGrpSpPr>
              <a:grpSpLocks/>
            </p:cNvGrpSpPr>
            <p:nvPr/>
          </p:nvGrpSpPr>
          <p:grpSpPr bwMode="auto">
            <a:xfrm>
              <a:off x="2106593" y="2025940"/>
              <a:ext cx="1814512" cy="396505"/>
              <a:chOff x="1305" y="4029383"/>
              <a:chExt cx="1143" cy="396505"/>
            </a:xfrm>
          </p:grpSpPr>
          <p:sp>
            <p:nvSpPr>
              <p:cNvPr id="11323"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324" name="Text Box 20"/>
              <p:cNvSpPr txBox="1">
                <a:spLocks noChangeArrowheads="1"/>
              </p:cNvSpPr>
              <p:nvPr/>
            </p:nvSpPr>
            <p:spPr bwMode="auto">
              <a:xfrm>
                <a:off x="1350" y="4039166"/>
                <a:ext cx="1047"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Mobile Schadenmeldungl</a:t>
                </a:r>
              </a:p>
            </p:txBody>
          </p:sp>
        </p:grpSp>
        <p:grpSp>
          <p:nvGrpSpPr>
            <p:cNvPr id="16" name="Group 18"/>
            <p:cNvGrpSpPr>
              <a:grpSpLocks/>
            </p:cNvGrpSpPr>
            <p:nvPr/>
          </p:nvGrpSpPr>
          <p:grpSpPr bwMode="auto">
            <a:xfrm>
              <a:off x="2106594" y="2454564"/>
              <a:ext cx="1814512" cy="396503"/>
              <a:chOff x="1305" y="4029383"/>
              <a:chExt cx="1143" cy="396503"/>
            </a:xfrm>
          </p:grpSpPr>
          <p:sp>
            <p:nvSpPr>
              <p:cNvPr id="11321"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322" name="Text Box 20"/>
              <p:cNvSpPr txBox="1">
                <a:spLocks noChangeArrowheads="1"/>
              </p:cNvSpPr>
              <p:nvPr/>
            </p:nvSpPr>
            <p:spPr bwMode="auto">
              <a:xfrm>
                <a:off x="1350" y="4039166"/>
                <a:ext cx="950"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Feedback an S und V</a:t>
                </a:r>
              </a:p>
            </p:txBody>
          </p:sp>
        </p:grpSp>
        <p:grpSp>
          <p:nvGrpSpPr>
            <p:cNvPr id="17" name="Group 18"/>
            <p:cNvGrpSpPr>
              <a:grpSpLocks/>
            </p:cNvGrpSpPr>
            <p:nvPr/>
          </p:nvGrpSpPr>
          <p:grpSpPr bwMode="auto">
            <a:xfrm>
              <a:off x="5122865" y="2025746"/>
              <a:ext cx="1814512" cy="386721"/>
              <a:chOff x="1315" y="4029189"/>
              <a:chExt cx="1143" cy="386721"/>
            </a:xfrm>
          </p:grpSpPr>
          <p:sp>
            <p:nvSpPr>
              <p:cNvPr id="11319" name="Line 19"/>
              <p:cNvSpPr>
                <a:spLocks noChangeShapeType="1"/>
              </p:cNvSpPr>
              <p:nvPr/>
            </p:nvSpPr>
            <p:spPr bwMode="auto">
              <a:xfrm>
                <a:off x="1315" y="4039168"/>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320" name="Text Box 20"/>
              <p:cNvSpPr txBox="1">
                <a:spLocks noChangeArrowheads="1"/>
              </p:cNvSpPr>
              <p:nvPr/>
            </p:nvSpPr>
            <p:spPr bwMode="auto">
              <a:xfrm>
                <a:off x="1350" y="4029189"/>
                <a:ext cx="110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Beurteilung Schadenshöhe</a:t>
                </a:r>
              </a:p>
            </p:txBody>
          </p:sp>
        </p:grpSp>
        <p:sp>
          <p:nvSpPr>
            <p:cNvPr id="11277" name="Line 99"/>
            <p:cNvSpPr>
              <a:spLocks noChangeShapeType="1"/>
            </p:cNvSpPr>
            <p:nvPr/>
          </p:nvSpPr>
          <p:spPr bwMode="auto">
            <a:xfrm rot="6600000" flipV="1">
              <a:off x="4166793" y="3209100"/>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278" name="Text Box 20"/>
            <p:cNvSpPr txBox="1">
              <a:spLocks noChangeArrowheads="1"/>
            </p:cNvSpPr>
            <p:nvPr/>
          </p:nvSpPr>
          <p:spPr bwMode="auto">
            <a:xfrm>
              <a:off x="4786314" y="3214685"/>
              <a:ext cx="1081118" cy="6405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Suche nach </a:t>
              </a:r>
            </a:p>
            <a:p>
              <a:pPr eaLnBrk="0" fontAlgn="base" hangingPunct="0">
                <a:spcBef>
                  <a:spcPct val="0"/>
                </a:spcBef>
                <a:spcAft>
                  <a:spcPct val="0"/>
                </a:spcAft>
              </a:pPr>
              <a:r>
                <a:rPr lang="de-DE" sz="300">
                  <a:solidFill>
                    <a:srgbClr val="192126"/>
                  </a:solidFill>
                  <a:latin typeface="Arial" charset="0"/>
                </a:rPr>
                <a:t>geeignetem </a:t>
              </a:r>
            </a:p>
            <a:p>
              <a:pPr eaLnBrk="0" fontAlgn="base" hangingPunct="0">
                <a:spcBef>
                  <a:spcPct val="0"/>
                </a:spcBef>
                <a:spcAft>
                  <a:spcPct val="0"/>
                </a:spcAft>
              </a:pPr>
              <a:r>
                <a:rPr lang="de-DE" sz="300">
                  <a:solidFill>
                    <a:srgbClr val="192126"/>
                  </a:solidFill>
                  <a:latin typeface="Arial" charset="0"/>
                </a:rPr>
                <a:t>Regulierer</a:t>
              </a:r>
            </a:p>
          </p:txBody>
        </p:sp>
        <p:grpSp>
          <p:nvGrpSpPr>
            <p:cNvPr id="18" name="Group 18"/>
            <p:cNvGrpSpPr>
              <a:grpSpLocks/>
            </p:cNvGrpSpPr>
            <p:nvPr/>
          </p:nvGrpSpPr>
          <p:grpSpPr bwMode="auto">
            <a:xfrm>
              <a:off x="5106990" y="2454568"/>
              <a:ext cx="1814512" cy="396505"/>
              <a:chOff x="1305" y="4029383"/>
              <a:chExt cx="1143" cy="396505"/>
            </a:xfrm>
          </p:grpSpPr>
          <p:sp>
            <p:nvSpPr>
              <p:cNvPr id="11317" name="Line 19"/>
              <p:cNvSpPr>
                <a:spLocks noChangeShapeType="1"/>
              </p:cNvSpPr>
              <p:nvPr/>
            </p:nvSpPr>
            <p:spPr bwMode="auto">
              <a:xfrm>
                <a:off x="1305" y="4029383"/>
                <a:ext cx="1143" cy="0"/>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318" name="Text Box 20"/>
              <p:cNvSpPr txBox="1">
                <a:spLocks noChangeArrowheads="1"/>
              </p:cNvSpPr>
              <p:nvPr/>
            </p:nvSpPr>
            <p:spPr bwMode="auto">
              <a:xfrm>
                <a:off x="1350" y="4039166"/>
                <a:ext cx="1075"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Gutachten Schadenshöhe</a:t>
                </a:r>
              </a:p>
            </p:txBody>
          </p:sp>
        </p:grpSp>
        <p:sp>
          <p:nvSpPr>
            <p:cNvPr id="11280" name="Line 99"/>
            <p:cNvSpPr>
              <a:spLocks noChangeShapeType="1"/>
            </p:cNvSpPr>
            <p:nvPr/>
          </p:nvSpPr>
          <p:spPr bwMode="auto">
            <a:xfrm rot="6600000" flipV="1">
              <a:off x="3952480" y="3209101"/>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4" name="Text Box 20"/>
            <p:cNvSpPr txBox="1">
              <a:spLocks noChangeArrowheads="1"/>
            </p:cNvSpPr>
            <p:nvPr/>
          </p:nvSpPr>
          <p:spPr bwMode="auto">
            <a:xfrm>
              <a:off x="4286251" y="3071810"/>
              <a:ext cx="626440" cy="681421"/>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Angebot</a:t>
              </a:r>
            </a:p>
          </p:txBody>
        </p:sp>
        <p:sp>
          <p:nvSpPr>
            <p:cNvPr id="11282" name="Line 99"/>
            <p:cNvSpPr>
              <a:spLocks noChangeShapeType="1"/>
            </p:cNvSpPr>
            <p:nvPr/>
          </p:nvSpPr>
          <p:spPr bwMode="auto">
            <a:xfrm rot="6600000" flipV="1">
              <a:off x="3666727" y="3280539"/>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6" name="Text Box 20"/>
            <p:cNvSpPr txBox="1">
              <a:spLocks noChangeArrowheads="1"/>
            </p:cNvSpPr>
            <p:nvPr/>
          </p:nvSpPr>
          <p:spPr bwMode="auto">
            <a:xfrm>
              <a:off x="4000499" y="3171054"/>
              <a:ext cx="626440" cy="599116"/>
            </a:xfrm>
            <a:prstGeom prst="rect">
              <a:avLst/>
            </a:prstGeom>
            <a:noFill/>
            <a:ln w="12700">
              <a:noFill/>
              <a:miter lim="800000"/>
              <a:headEnd/>
              <a:tailEnd/>
            </a:ln>
            <a:effectLst/>
          </p:spPr>
          <p:txBody>
            <a:bodyPr vert="vert270" wrap="none"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p:txBody>
        </p:sp>
        <p:grpSp>
          <p:nvGrpSpPr>
            <p:cNvPr id="19" name="Group 27"/>
            <p:cNvGrpSpPr>
              <a:grpSpLocks noChangeAspect="1"/>
            </p:cNvGrpSpPr>
            <p:nvPr/>
          </p:nvGrpSpPr>
          <p:grpSpPr bwMode="auto">
            <a:xfrm>
              <a:off x="5786444" y="5072073"/>
              <a:ext cx="1163480" cy="1349453"/>
              <a:chOff x="2381" y="2163"/>
              <a:chExt cx="757" cy="878"/>
            </a:xfrm>
          </p:grpSpPr>
          <p:grpSp>
            <p:nvGrpSpPr>
              <p:cNvPr id="20" name="Group 28"/>
              <p:cNvGrpSpPr>
                <a:grpSpLocks/>
              </p:cNvGrpSpPr>
              <p:nvPr/>
            </p:nvGrpSpPr>
            <p:grpSpPr bwMode="auto">
              <a:xfrm>
                <a:off x="2381" y="2226"/>
                <a:ext cx="734" cy="815"/>
                <a:chOff x="2880" y="1888"/>
                <a:chExt cx="734" cy="815"/>
              </a:xfrm>
            </p:grpSpPr>
            <p:sp>
              <p:nvSpPr>
                <p:cNvPr id="137" name="Rectangle 29"/>
                <p:cNvSpPr>
                  <a:spLocks noChangeArrowheads="1"/>
                </p:cNvSpPr>
                <p:nvPr/>
              </p:nvSpPr>
              <p:spPr bwMode="auto">
                <a:xfrm>
                  <a:off x="2880" y="1888"/>
                  <a:ext cx="545"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1315"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11316" name="Text Box 31"/>
                <p:cNvSpPr txBox="1">
                  <a:spLocks noChangeArrowheads="1"/>
                </p:cNvSpPr>
                <p:nvPr/>
              </p:nvSpPr>
              <p:spPr bwMode="auto">
                <a:xfrm>
                  <a:off x="2888" y="2369"/>
                  <a:ext cx="726" cy="33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Unterauftrag U</a:t>
                  </a:r>
                </a:p>
              </p:txBody>
            </p:sp>
          </p:grpSp>
          <p:grpSp>
            <p:nvGrpSpPr>
              <p:cNvPr id="21" name="Group 32"/>
              <p:cNvGrpSpPr>
                <a:grpSpLocks/>
              </p:cNvGrpSpPr>
              <p:nvPr/>
            </p:nvGrpSpPr>
            <p:grpSpPr bwMode="auto">
              <a:xfrm>
                <a:off x="2756" y="2163"/>
                <a:ext cx="382" cy="252"/>
                <a:chOff x="431" y="3203"/>
                <a:chExt cx="382" cy="252"/>
              </a:xfrm>
            </p:grpSpPr>
            <p:sp>
              <p:nvSpPr>
                <p:cNvPr id="11312"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1313"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5</a:t>
                  </a:r>
                </a:p>
              </p:txBody>
            </p:sp>
          </p:grpSp>
        </p:grpSp>
        <p:grpSp>
          <p:nvGrpSpPr>
            <p:cNvPr id="22" name="Group 100"/>
            <p:cNvGrpSpPr>
              <a:grpSpLocks/>
            </p:cNvGrpSpPr>
            <p:nvPr/>
          </p:nvGrpSpPr>
          <p:grpSpPr bwMode="auto">
            <a:xfrm rot="755417">
              <a:off x="4870295" y="4918333"/>
              <a:ext cx="966788" cy="488951"/>
              <a:chOff x="2954" y="2756"/>
              <a:chExt cx="609" cy="308"/>
            </a:xfrm>
          </p:grpSpPr>
          <p:sp>
            <p:nvSpPr>
              <p:cNvPr id="11308"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309" name="Text Box 102"/>
              <p:cNvSpPr txBox="1">
                <a:spLocks noChangeArrowheads="1"/>
              </p:cNvSpPr>
              <p:nvPr/>
            </p:nvSpPr>
            <p:spPr bwMode="auto">
              <a:xfrm rot="1462980">
                <a:off x="2954" y="2820"/>
                <a:ext cx="609"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Abklärung</a:t>
                </a:r>
              </a:p>
            </p:txBody>
          </p:sp>
        </p:grpSp>
        <p:sp>
          <p:nvSpPr>
            <p:cNvPr id="11286" name="Oval 86"/>
            <p:cNvSpPr>
              <a:spLocks noChangeArrowheads="1"/>
            </p:cNvSpPr>
            <p:nvPr/>
          </p:nvSpPr>
          <p:spPr bwMode="auto">
            <a:xfrm>
              <a:off x="3929058" y="4071942"/>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23" name="Group 72"/>
            <p:cNvGrpSpPr>
              <a:grpSpLocks/>
            </p:cNvGrpSpPr>
            <p:nvPr/>
          </p:nvGrpSpPr>
          <p:grpSpPr bwMode="auto">
            <a:xfrm>
              <a:off x="4643435" y="5715016"/>
              <a:ext cx="357193" cy="386642"/>
              <a:chOff x="7358079" y="4643446"/>
              <a:chExt cx="357193" cy="386642"/>
            </a:xfrm>
          </p:grpSpPr>
          <p:sp>
            <p:nvSpPr>
              <p:cNvPr id="11306" name="Oval 33"/>
              <p:cNvSpPr>
                <a:spLocks noChangeArrowheads="1"/>
              </p:cNvSpPr>
              <p:nvPr/>
            </p:nvSpPr>
            <p:spPr bwMode="auto">
              <a:xfrm>
                <a:off x="7358082" y="4643446"/>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1307" name="Text Box 34"/>
              <p:cNvSpPr txBox="1">
                <a:spLocks noChangeArrowheads="1"/>
              </p:cNvSpPr>
              <p:nvPr/>
            </p:nvSpPr>
            <p:spPr bwMode="auto">
              <a:xfrm>
                <a:off x="7358079" y="4643446"/>
                <a:ext cx="357187" cy="386642"/>
              </a:xfrm>
              <a:prstGeom prst="rect">
                <a:avLst/>
              </a:prstGeom>
              <a:noFill/>
              <a:ln w="12700">
                <a:noFill/>
                <a:miter lim="800000"/>
                <a:headEnd/>
                <a:tailEnd/>
              </a:ln>
            </p:spPr>
            <p:txBody>
              <a:bodyPr lIns="90000" tIns="46800" rIns="90000" bIns="46800">
                <a:spAutoFit/>
              </a:bodyPr>
              <a:lstStyle/>
              <a:p>
                <a:pPr eaLnBrk="0" fontAlgn="base" hangingPunct="0">
                  <a:spcBef>
                    <a:spcPct val="0"/>
                  </a:spcBef>
                  <a:spcAft>
                    <a:spcPct val="0"/>
                  </a:spcAft>
                </a:pPr>
                <a:r>
                  <a:rPr lang="de-DE" sz="300">
                    <a:solidFill>
                      <a:srgbClr val="192126"/>
                    </a:solidFill>
                    <a:latin typeface="Arial" charset="0"/>
                  </a:rPr>
                  <a:t>6</a:t>
                </a:r>
              </a:p>
            </p:txBody>
          </p:sp>
        </p:grpSp>
        <p:grpSp>
          <p:nvGrpSpPr>
            <p:cNvPr id="24" name="Group 83"/>
            <p:cNvGrpSpPr>
              <a:grpSpLocks/>
            </p:cNvGrpSpPr>
            <p:nvPr/>
          </p:nvGrpSpPr>
          <p:grpSpPr bwMode="auto">
            <a:xfrm>
              <a:off x="4214810" y="2643182"/>
              <a:ext cx="628271" cy="386722"/>
              <a:chOff x="3857620" y="3857628"/>
              <a:chExt cx="628271" cy="386722"/>
            </a:xfrm>
          </p:grpSpPr>
          <p:sp>
            <p:nvSpPr>
              <p:cNvPr id="11304" name="Oval 33"/>
              <p:cNvSpPr>
                <a:spLocks noChangeArrowheads="1"/>
              </p:cNvSpPr>
              <p:nvPr/>
            </p:nvSpPr>
            <p:spPr bwMode="auto">
              <a:xfrm>
                <a:off x="3857620" y="3857628"/>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1305" name="Text Box 42"/>
              <p:cNvSpPr txBox="1">
                <a:spLocks noChangeArrowheads="1"/>
              </p:cNvSpPr>
              <p:nvPr/>
            </p:nvSpPr>
            <p:spPr bwMode="auto">
              <a:xfrm>
                <a:off x="3929061" y="3857631"/>
                <a:ext cx="556830" cy="38671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7</a:t>
                </a:r>
              </a:p>
            </p:txBody>
          </p:sp>
        </p:grpSp>
        <p:grpSp>
          <p:nvGrpSpPr>
            <p:cNvPr id="25" name="Group 100"/>
            <p:cNvGrpSpPr>
              <a:grpSpLocks/>
            </p:cNvGrpSpPr>
            <p:nvPr/>
          </p:nvGrpSpPr>
          <p:grpSpPr bwMode="auto">
            <a:xfrm rot="850719">
              <a:off x="4665408" y="5425292"/>
              <a:ext cx="1081088" cy="488951"/>
              <a:chOff x="2916" y="2756"/>
              <a:chExt cx="681" cy="308"/>
            </a:xfrm>
          </p:grpSpPr>
          <p:sp>
            <p:nvSpPr>
              <p:cNvPr id="11302"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303" name="Text Box 102"/>
              <p:cNvSpPr txBox="1">
                <a:spLocks noChangeArrowheads="1"/>
              </p:cNvSpPr>
              <p:nvPr/>
            </p:nvSpPr>
            <p:spPr bwMode="auto">
              <a:xfrm rot="1433992">
                <a:off x="2916" y="2820"/>
                <a:ext cx="681"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Unterauftrag</a:t>
                </a:r>
              </a:p>
            </p:txBody>
          </p:sp>
        </p:grpSp>
        <p:grpSp>
          <p:nvGrpSpPr>
            <p:cNvPr id="26" name="Group 80"/>
            <p:cNvGrpSpPr>
              <a:grpSpLocks/>
            </p:cNvGrpSpPr>
            <p:nvPr/>
          </p:nvGrpSpPr>
          <p:grpSpPr bwMode="auto">
            <a:xfrm>
              <a:off x="2643174" y="3571876"/>
              <a:ext cx="556834" cy="386720"/>
              <a:chOff x="5072066" y="5929330"/>
              <a:chExt cx="556834" cy="386720"/>
            </a:xfrm>
          </p:grpSpPr>
          <p:sp>
            <p:nvSpPr>
              <p:cNvPr id="11300" name="Oval 86"/>
              <p:cNvSpPr>
                <a:spLocks noChangeArrowheads="1"/>
              </p:cNvSpPr>
              <p:nvPr/>
            </p:nvSpPr>
            <p:spPr bwMode="auto">
              <a:xfrm>
                <a:off x="5072066" y="5929330"/>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1301" name="Text Box 42"/>
              <p:cNvSpPr txBox="1">
                <a:spLocks noChangeArrowheads="1"/>
              </p:cNvSpPr>
              <p:nvPr/>
            </p:nvSpPr>
            <p:spPr bwMode="auto">
              <a:xfrm>
                <a:off x="5072069" y="5929330"/>
                <a:ext cx="556831"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9</a:t>
                </a:r>
              </a:p>
            </p:txBody>
          </p:sp>
        </p:grpSp>
        <p:sp>
          <p:nvSpPr>
            <p:cNvPr id="11291" name="Line 99"/>
            <p:cNvSpPr>
              <a:spLocks noChangeShapeType="1"/>
            </p:cNvSpPr>
            <p:nvPr/>
          </p:nvSpPr>
          <p:spPr bwMode="auto">
            <a:xfrm rot="6600000" flipV="1">
              <a:off x="3380976" y="3280540"/>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5" name="Text Box 20"/>
            <p:cNvSpPr txBox="1">
              <a:spLocks noChangeArrowheads="1"/>
            </p:cNvSpPr>
            <p:nvPr/>
          </p:nvSpPr>
          <p:spPr bwMode="auto">
            <a:xfrm>
              <a:off x="3286117" y="2786057"/>
              <a:ext cx="1007102" cy="1148803"/>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a:p>
              <a:pPr eaLnBrk="0" fontAlgn="base" hangingPunct="0">
                <a:spcBef>
                  <a:spcPct val="0"/>
                </a:spcBef>
                <a:spcAft>
                  <a:spcPct val="0"/>
                </a:spcAft>
                <a:defRPr/>
              </a:pPr>
              <a:r>
                <a:rPr lang="de-DE" sz="300" dirty="0">
                  <a:solidFill>
                    <a:srgbClr val="192126"/>
                  </a:solidFill>
                  <a:latin typeface="Arial" charset="0"/>
                </a:rPr>
                <a:t>Erledigt +</a:t>
              </a:r>
            </a:p>
            <a:p>
              <a:pPr eaLnBrk="0" fontAlgn="base" hangingPunct="0">
                <a:spcBef>
                  <a:spcPct val="0"/>
                </a:spcBef>
                <a:spcAft>
                  <a:spcPct val="0"/>
                </a:spcAft>
                <a:defRPr/>
              </a:pPr>
              <a:r>
                <a:rPr lang="de-DE" sz="300" dirty="0">
                  <a:solidFill>
                    <a:srgbClr val="192126"/>
                  </a:solidFill>
                  <a:latin typeface="Arial" charset="0"/>
                </a:rPr>
                <a:t>Konsolidierte</a:t>
              </a:r>
            </a:p>
            <a:p>
              <a:pPr eaLnBrk="0" fontAlgn="base" hangingPunct="0">
                <a:spcBef>
                  <a:spcPct val="0"/>
                </a:spcBef>
                <a:spcAft>
                  <a:spcPct val="0"/>
                </a:spcAft>
                <a:defRPr/>
              </a:pPr>
              <a:r>
                <a:rPr lang="de-DE" sz="300" dirty="0">
                  <a:solidFill>
                    <a:srgbClr val="192126"/>
                  </a:solidFill>
                  <a:latin typeface="Arial" charset="0"/>
                </a:rPr>
                <a:t>Rechnung</a:t>
              </a:r>
            </a:p>
          </p:txBody>
        </p:sp>
        <p:sp>
          <p:nvSpPr>
            <p:cNvPr id="11293" name="Text Box 42"/>
            <p:cNvSpPr txBox="1">
              <a:spLocks noChangeArrowheads="1"/>
            </p:cNvSpPr>
            <p:nvPr/>
          </p:nvSpPr>
          <p:spPr bwMode="auto">
            <a:xfrm>
              <a:off x="3929061" y="4071941"/>
              <a:ext cx="55683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8</a:t>
              </a:r>
            </a:p>
          </p:txBody>
        </p:sp>
        <p:grpSp>
          <p:nvGrpSpPr>
            <p:cNvPr id="27" name="Group 108"/>
            <p:cNvGrpSpPr>
              <a:grpSpLocks/>
            </p:cNvGrpSpPr>
            <p:nvPr/>
          </p:nvGrpSpPr>
          <p:grpSpPr bwMode="auto">
            <a:xfrm rot="1685957">
              <a:off x="1041090" y="3711207"/>
              <a:ext cx="3142687" cy="496756"/>
              <a:chOff x="1202" y="2885"/>
              <a:chExt cx="2313" cy="431"/>
            </a:xfrm>
          </p:grpSpPr>
          <p:sp>
            <p:nvSpPr>
              <p:cNvPr id="11298" name="Text Box 109"/>
              <p:cNvSpPr txBox="1">
                <a:spLocks noChangeArrowheads="1"/>
              </p:cNvSpPr>
              <p:nvPr/>
            </p:nvSpPr>
            <p:spPr bwMode="auto">
              <a:xfrm rot="478264">
                <a:off x="1594" y="2980"/>
                <a:ext cx="1389" cy="3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Schadensabtretungserklärung</a:t>
                </a:r>
              </a:p>
            </p:txBody>
          </p:sp>
          <p:sp>
            <p:nvSpPr>
              <p:cNvPr id="11299" name="Line 110"/>
              <p:cNvSpPr>
                <a:spLocks noChangeShapeType="1"/>
              </p:cNvSpPr>
              <p:nvPr/>
            </p:nvSpPr>
            <p:spPr bwMode="auto">
              <a:xfrm>
                <a:off x="1202" y="2885"/>
                <a:ext cx="2313" cy="363"/>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grpSp>
        <p:sp>
          <p:nvSpPr>
            <p:cNvPr id="11295" name="Text Box 42"/>
            <p:cNvSpPr txBox="1">
              <a:spLocks noChangeArrowheads="1"/>
            </p:cNvSpPr>
            <p:nvPr/>
          </p:nvSpPr>
          <p:spPr bwMode="auto">
            <a:xfrm>
              <a:off x="2500302" y="2643182"/>
              <a:ext cx="614105"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10</a:t>
              </a:r>
            </a:p>
          </p:txBody>
        </p:sp>
        <p:sp>
          <p:nvSpPr>
            <p:cNvPr id="11296" name="Oval 86"/>
            <p:cNvSpPr>
              <a:spLocks noChangeArrowheads="1"/>
            </p:cNvSpPr>
            <p:nvPr/>
          </p:nvSpPr>
          <p:spPr bwMode="auto">
            <a:xfrm>
              <a:off x="3500430" y="3929066"/>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1297" name="Rectangle 119"/>
            <p:cNvSpPr>
              <a:spLocks noChangeArrowheads="1"/>
            </p:cNvSpPr>
            <p:nvPr/>
          </p:nvSpPr>
          <p:spPr bwMode="auto">
            <a:xfrm>
              <a:off x="3500433" y="3929068"/>
              <a:ext cx="564822" cy="380722"/>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de-DE" sz="300">
                  <a:solidFill>
                    <a:srgbClr val="192126"/>
                  </a:solidFill>
                  <a:latin typeface="Arial" charset="0"/>
                </a:rPr>
                <a:t>9</a:t>
              </a:r>
            </a:p>
          </p:txBody>
        </p:sp>
      </p:grpSp>
    </p:spTree>
    <p:extLst>
      <p:ext uri="{BB962C8B-B14F-4D97-AF65-F5344CB8AC3E}">
        <p14:creationId xmlns:p14="http://schemas.microsoft.com/office/powerpoint/2010/main" val="119610010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9"/>
          <p:cNvSpPr>
            <a:spLocks noGrp="1"/>
          </p:cNvSpPr>
          <p:nvPr>
            <p:ph type="title"/>
          </p:nvPr>
        </p:nvSpPr>
        <p:spPr/>
        <p:txBody>
          <a:bodyPr/>
          <a:lstStyle/>
          <a:p>
            <a:r>
              <a:rPr lang="de-DE" sz="2000" b="1"/>
              <a:t>Schritt 9: Abtretung, Auftrag erledigt, Rechnung</a:t>
            </a:r>
            <a:br>
              <a:rPr lang="de-DE" sz="2000" b="1"/>
            </a:br>
            <a:endParaRPr lang="en-US" sz="2000" b="1"/>
          </a:p>
        </p:txBody>
      </p:sp>
      <p:sp>
        <p:nvSpPr>
          <p:cNvPr id="12291" name="Content Placeholder 2"/>
          <p:cNvSpPr>
            <a:spLocks noGrp="1"/>
          </p:cNvSpPr>
          <p:nvPr>
            <p:ph idx="1"/>
          </p:nvPr>
        </p:nvSpPr>
        <p:spPr>
          <a:xfrm>
            <a:off x="468317" y="1714500"/>
            <a:ext cx="8280400" cy="4248150"/>
          </a:xfrm>
        </p:spPr>
        <p:txBody>
          <a:bodyPr/>
          <a:lstStyle/>
          <a:p>
            <a:r>
              <a:rPr lang="de-DE" sz="1600" b="1" dirty="0">
                <a:solidFill>
                  <a:srgbClr val="FF0000"/>
                </a:solidFill>
              </a:rPr>
              <a:t>Die Versicherung </a:t>
            </a:r>
            <a:r>
              <a:rPr lang="de-DE" sz="1600" dirty="0"/>
              <a:t>fordert den </a:t>
            </a:r>
            <a:r>
              <a:rPr lang="de-DE" sz="1600" b="1" dirty="0">
                <a:solidFill>
                  <a:srgbClr val="FF0000"/>
                </a:solidFill>
              </a:rPr>
              <a:t>Sanierer</a:t>
            </a:r>
            <a:r>
              <a:rPr lang="de-DE" sz="1600" dirty="0"/>
              <a:t> auf, direkt mit Ihr abzurechnen und </a:t>
            </a:r>
            <a:r>
              <a:rPr lang="de-DE" sz="1600" b="1" dirty="0">
                <a:solidFill>
                  <a:srgbClr val="FF1DB4"/>
                </a:solidFill>
              </a:rPr>
              <a:t>der Geschädigten</a:t>
            </a:r>
            <a:r>
              <a:rPr lang="de-DE" sz="1600" dirty="0"/>
              <a:t> eine </a:t>
            </a:r>
            <a:r>
              <a:rPr lang="de-DE" sz="1600" b="1" dirty="0">
                <a:solidFill>
                  <a:srgbClr val="FF1DB4"/>
                </a:solidFill>
              </a:rPr>
              <a:t>Schadensabtretung</a:t>
            </a:r>
            <a:r>
              <a:rPr lang="de-DE" sz="1600" dirty="0"/>
              <a:t> </a:t>
            </a:r>
            <a:r>
              <a:rPr lang="de-DE" sz="1600" b="1" dirty="0">
                <a:solidFill>
                  <a:srgbClr val="0070C0"/>
                </a:solidFill>
              </a:rPr>
              <a:t>zuzusenden</a:t>
            </a:r>
            <a:r>
              <a:rPr lang="de-DE" sz="1600" dirty="0"/>
              <a:t>, die diese unterschreibt. </a:t>
            </a:r>
          </a:p>
          <a:p>
            <a:r>
              <a:rPr lang="de-DE" sz="1600" dirty="0"/>
              <a:t>Mittlerweile (Schritte 1-8) sind wegen der weitgehend automatisierten Vorgehensweise nur 2 Tage vergangen und der Sanierer bearbeitet die verschiedenen Schäden zügig in sinnvoller Reihenfolge (erst Trockenlegung, dann Bodenschäden, Wandschäden etc.). Der Arbeitsfortschritt wird durch Meldung per Smartphone in den Workflow der Versicherung eingespeist  </a:t>
            </a:r>
          </a:p>
          <a:p>
            <a:r>
              <a:rPr lang="de-DE" sz="1600" dirty="0"/>
              <a:t>Der </a:t>
            </a:r>
            <a:r>
              <a:rPr lang="de-DE" sz="1600" b="1" dirty="0">
                <a:solidFill>
                  <a:srgbClr val="FF0F1E"/>
                </a:solidFill>
              </a:rPr>
              <a:t>Sanierer</a:t>
            </a:r>
            <a:r>
              <a:rPr lang="de-DE" sz="1600" dirty="0"/>
              <a:t> </a:t>
            </a:r>
            <a:r>
              <a:rPr lang="de-DE" sz="1600" b="1" dirty="0">
                <a:solidFill>
                  <a:srgbClr val="0070C0"/>
                </a:solidFill>
              </a:rPr>
              <a:t>schickt</a:t>
            </a:r>
            <a:r>
              <a:rPr lang="de-DE" sz="1600" dirty="0"/>
              <a:t> nach </a:t>
            </a:r>
            <a:r>
              <a:rPr lang="de-DE" sz="1600" dirty="0" err="1"/>
              <a:t>Abschluß</a:t>
            </a:r>
            <a:r>
              <a:rPr lang="de-DE" sz="1600" dirty="0"/>
              <a:t> der zügigen Arbeiten eine </a:t>
            </a:r>
            <a:r>
              <a:rPr lang="de-DE" sz="1600" b="1" dirty="0">
                <a:solidFill>
                  <a:srgbClr val="FF1DB4"/>
                </a:solidFill>
              </a:rPr>
              <a:t>konsolidierte Rechnung</a:t>
            </a:r>
            <a:r>
              <a:rPr lang="de-DE" sz="1600" dirty="0"/>
              <a:t> </a:t>
            </a:r>
            <a:r>
              <a:rPr lang="de-DE" sz="1600" b="1" dirty="0">
                <a:solidFill>
                  <a:srgbClr val="FF1DB4"/>
                </a:solidFill>
              </a:rPr>
              <a:t>an die Versicherung </a:t>
            </a:r>
          </a:p>
          <a:p>
            <a:endParaRPr lang="de-DE" sz="1600" dirty="0"/>
          </a:p>
          <a:p>
            <a:pPr>
              <a:buFont typeface="Arial" charset="0"/>
              <a:buNone/>
            </a:pPr>
            <a:r>
              <a:rPr lang="de-DE" sz="1600" b="1" dirty="0"/>
              <a:t>Vorteile TEXO:</a:t>
            </a:r>
          </a:p>
          <a:p>
            <a:r>
              <a:rPr lang="de-DE" sz="1600" dirty="0"/>
              <a:t>Meldung des Arbeitsfortschritts durch mobile Endgeräte</a:t>
            </a:r>
          </a:p>
          <a:p>
            <a:r>
              <a:rPr lang="de-DE" sz="1600" dirty="0"/>
              <a:t>Konsolidierte Rechnungsstellung</a:t>
            </a:r>
          </a:p>
          <a:p>
            <a:pPr lvl="1"/>
            <a:endParaRPr lang="de-DE" sz="1600" dirty="0"/>
          </a:p>
        </p:txBody>
      </p:sp>
      <p:grpSp>
        <p:nvGrpSpPr>
          <p:cNvPr id="2" name="Group 91"/>
          <p:cNvGrpSpPr>
            <a:grpSpLocks noChangeAspect="1"/>
          </p:cNvGrpSpPr>
          <p:nvPr/>
        </p:nvGrpSpPr>
        <p:grpSpPr bwMode="auto">
          <a:xfrm>
            <a:off x="6572249" y="4786313"/>
            <a:ext cx="2495551" cy="1738312"/>
            <a:chOff x="1000093" y="1643049"/>
            <a:chExt cx="6858923" cy="4778477"/>
          </a:xfrm>
        </p:grpSpPr>
        <p:sp>
          <p:nvSpPr>
            <p:cNvPr id="12293" name="Oval 33"/>
            <p:cNvSpPr>
              <a:spLocks noChangeArrowheads="1"/>
            </p:cNvSpPr>
            <p:nvPr/>
          </p:nvSpPr>
          <p:spPr bwMode="auto">
            <a:xfrm>
              <a:off x="2571736" y="2643182"/>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3" name="Group 80"/>
            <p:cNvGrpSpPr>
              <a:grpSpLocks/>
            </p:cNvGrpSpPr>
            <p:nvPr/>
          </p:nvGrpSpPr>
          <p:grpSpPr bwMode="auto">
            <a:xfrm>
              <a:off x="1000093" y="1643146"/>
              <a:ext cx="1249422" cy="1341198"/>
              <a:chOff x="4921" y="2100"/>
              <a:chExt cx="847" cy="867"/>
            </a:xfrm>
          </p:grpSpPr>
          <p:grpSp>
            <p:nvGrpSpPr>
              <p:cNvPr id="4" name="Group 81"/>
              <p:cNvGrpSpPr>
                <a:grpSpLocks/>
              </p:cNvGrpSpPr>
              <p:nvPr/>
            </p:nvGrpSpPr>
            <p:grpSpPr bwMode="auto">
              <a:xfrm>
                <a:off x="4921" y="2204"/>
                <a:ext cx="635" cy="763"/>
                <a:chOff x="2904" y="3415"/>
                <a:chExt cx="635" cy="763"/>
              </a:xfrm>
            </p:grpSpPr>
            <p:sp>
              <p:nvSpPr>
                <p:cNvPr id="174" name="Rectangle 82"/>
                <p:cNvSpPr>
                  <a:spLocks noChangeArrowheads="1"/>
                </p:cNvSpPr>
                <p:nvPr/>
              </p:nvSpPr>
              <p:spPr bwMode="auto">
                <a:xfrm>
                  <a:off x="2925" y="3415"/>
                  <a:ext cx="589" cy="680"/>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2375" name="Picture 83"/>
                <p:cNvPicPr>
                  <a:picLocks noChangeAspect="1" noChangeArrowheads="1"/>
                </p:cNvPicPr>
                <p:nvPr/>
              </p:nvPicPr>
              <p:blipFill>
                <a:blip r:embed="rId2" cstate="print"/>
                <a:srcRect l="11443" t="9912"/>
                <a:stretch>
                  <a:fillRect/>
                </a:stretch>
              </p:blipFill>
              <p:spPr bwMode="auto">
                <a:xfrm>
                  <a:off x="3028" y="3430"/>
                  <a:ext cx="396" cy="409"/>
                </a:xfrm>
                <a:prstGeom prst="rect">
                  <a:avLst/>
                </a:prstGeom>
                <a:noFill/>
                <a:ln w="12700">
                  <a:noFill/>
                  <a:miter lim="800000"/>
                  <a:headEnd/>
                  <a:tailEnd/>
                </a:ln>
              </p:spPr>
            </p:pic>
            <p:sp>
              <p:nvSpPr>
                <p:cNvPr id="12376" name="Text Box 84"/>
                <p:cNvSpPr txBox="1">
                  <a:spLocks noChangeArrowheads="1"/>
                </p:cNvSpPr>
                <p:nvPr/>
              </p:nvSpPr>
              <p:spPr bwMode="auto">
                <a:xfrm>
                  <a:off x="2904" y="3846"/>
                  <a:ext cx="635" cy="332"/>
                </a:xfrm>
                <a:prstGeom prst="rect">
                  <a:avLst/>
                </a:prstGeom>
                <a:noFill/>
                <a:ln w="12700">
                  <a:noFill/>
                  <a:miter lim="800000"/>
                  <a:headEnd/>
                  <a:tailEnd/>
                </a:ln>
              </p:spPr>
              <p:txBody>
                <a:bodyPr lIns="90000" tIns="46800" rIns="90000" bIns="46800">
                  <a:spAutoFit/>
                </a:bodyPr>
                <a:lstStyle/>
                <a:p>
                  <a:pPr algn="ctr" eaLnBrk="0" fontAlgn="base" hangingPunct="0">
                    <a:spcBef>
                      <a:spcPct val="50000"/>
                    </a:spcBef>
                    <a:spcAft>
                      <a:spcPct val="0"/>
                    </a:spcAft>
                  </a:pPr>
                  <a:r>
                    <a:rPr lang="de-DE" sz="300" b="1">
                      <a:solidFill>
                        <a:srgbClr val="192126"/>
                      </a:solidFill>
                      <a:latin typeface="Arial" charset="0"/>
                    </a:rPr>
                    <a:t>Geschädigte GS</a:t>
                  </a:r>
                </a:p>
              </p:txBody>
            </p:sp>
          </p:grpSp>
          <p:grpSp>
            <p:nvGrpSpPr>
              <p:cNvPr id="5" name="Group 85"/>
              <p:cNvGrpSpPr>
                <a:grpSpLocks/>
              </p:cNvGrpSpPr>
              <p:nvPr/>
            </p:nvGrpSpPr>
            <p:grpSpPr bwMode="auto">
              <a:xfrm>
                <a:off x="5371" y="2100"/>
                <a:ext cx="397" cy="250"/>
                <a:chOff x="431" y="3154"/>
                <a:chExt cx="397" cy="250"/>
              </a:xfrm>
            </p:grpSpPr>
            <p:sp>
              <p:nvSpPr>
                <p:cNvPr id="12372" name="Oval 86"/>
                <p:cNvSpPr>
                  <a:spLocks noChangeArrowheads="1"/>
                </p:cNvSpPr>
                <p:nvPr/>
              </p:nvSpPr>
              <p:spPr bwMode="auto">
                <a:xfrm>
                  <a:off x="431" y="3154"/>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2373" name="Text Box 87"/>
                <p:cNvSpPr txBox="1">
                  <a:spLocks noChangeArrowheads="1"/>
                </p:cNvSpPr>
                <p:nvPr/>
              </p:nvSpPr>
              <p:spPr bwMode="auto">
                <a:xfrm>
                  <a:off x="451" y="3154"/>
                  <a:ext cx="377" cy="25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a:t>
                  </a:r>
                </a:p>
              </p:txBody>
            </p:sp>
          </p:grpSp>
        </p:grpSp>
        <p:grpSp>
          <p:nvGrpSpPr>
            <p:cNvPr id="6" name="Group 35"/>
            <p:cNvGrpSpPr>
              <a:grpSpLocks noChangeAspect="1"/>
            </p:cNvGrpSpPr>
            <p:nvPr/>
          </p:nvGrpSpPr>
          <p:grpSpPr bwMode="auto">
            <a:xfrm>
              <a:off x="3857623" y="1643049"/>
              <a:ext cx="1344798" cy="1493614"/>
              <a:chOff x="1383" y="1566"/>
              <a:chExt cx="974" cy="1079"/>
            </a:xfrm>
          </p:grpSpPr>
          <p:grpSp>
            <p:nvGrpSpPr>
              <p:cNvPr id="7" name="Group 36"/>
              <p:cNvGrpSpPr>
                <a:grpSpLocks/>
              </p:cNvGrpSpPr>
              <p:nvPr/>
            </p:nvGrpSpPr>
            <p:grpSpPr bwMode="auto">
              <a:xfrm>
                <a:off x="1383" y="1616"/>
                <a:ext cx="724" cy="1029"/>
                <a:chOff x="1883" y="1163"/>
                <a:chExt cx="724" cy="1029"/>
              </a:xfrm>
            </p:grpSpPr>
            <p:sp>
              <p:nvSpPr>
                <p:cNvPr id="167" name="Rectangle 37"/>
                <p:cNvSpPr>
                  <a:spLocks noChangeArrowheads="1"/>
                </p:cNvSpPr>
                <p:nvPr/>
              </p:nvSpPr>
              <p:spPr bwMode="auto">
                <a:xfrm>
                  <a:off x="1883"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2368"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12369" name="Text Box 39"/>
                <p:cNvSpPr txBox="1">
                  <a:spLocks noChangeArrowheads="1"/>
                </p:cNvSpPr>
                <p:nvPr/>
              </p:nvSpPr>
              <p:spPr bwMode="auto">
                <a:xfrm>
                  <a:off x="1973" y="1638"/>
                  <a:ext cx="543" cy="55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Versicherung V</a:t>
                  </a:r>
                </a:p>
              </p:txBody>
            </p:sp>
          </p:grpSp>
          <p:grpSp>
            <p:nvGrpSpPr>
              <p:cNvPr id="8" name="Group 40"/>
              <p:cNvGrpSpPr>
                <a:grpSpLocks/>
              </p:cNvGrpSpPr>
              <p:nvPr/>
            </p:nvGrpSpPr>
            <p:grpSpPr bwMode="auto">
              <a:xfrm>
                <a:off x="1934" y="1566"/>
                <a:ext cx="423" cy="279"/>
                <a:chOff x="431" y="3203"/>
                <a:chExt cx="423" cy="279"/>
              </a:xfrm>
            </p:grpSpPr>
            <p:sp>
              <p:nvSpPr>
                <p:cNvPr id="12365" name="Oval 41"/>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2366" name="Text Box 42"/>
                <p:cNvSpPr txBox="1">
                  <a:spLocks noChangeArrowheads="1"/>
                </p:cNvSpPr>
                <p:nvPr/>
              </p:nvSpPr>
              <p:spPr bwMode="auto">
                <a:xfrm>
                  <a:off x="451" y="3203"/>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2</a:t>
                  </a:r>
                </a:p>
              </p:txBody>
            </p:sp>
          </p:grpSp>
        </p:grpSp>
        <p:grpSp>
          <p:nvGrpSpPr>
            <p:cNvPr id="9" name="Group 27"/>
            <p:cNvGrpSpPr>
              <a:grpSpLocks noChangeAspect="1"/>
            </p:cNvGrpSpPr>
            <p:nvPr/>
          </p:nvGrpSpPr>
          <p:grpSpPr bwMode="auto">
            <a:xfrm>
              <a:off x="4000494" y="4214817"/>
              <a:ext cx="1163480" cy="1223422"/>
              <a:chOff x="2381" y="2163"/>
              <a:chExt cx="757" cy="796"/>
            </a:xfrm>
          </p:grpSpPr>
          <p:grpSp>
            <p:nvGrpSpPr>
              <p:cNvPr id="10" name="Group 28"/>
              <p:cNvGrpSpPr>
                <a:grpSpLocks/>
              </p:cNvGrpSpPr>
              <p:nvPr/>
            </p:nvGrpSpPr>
            <p:grpSpPr bwMode="auto">
              <a:xfrm>
                <a:off x="2381" y="2226"/>
                <a:ext cx="734" cy="733"/>
                <a:chOff x="2880" y="1888"/>
                <a:chExt cx="734" cy="733"/>
              </a:xfrm>
            </p:grpSpPr>
            <p:sp>
              <p:nvSpPr>
                <p:cNvPr id="160" name="Rectangle 29"/>
                <p:cNvSpPr>
                  <a:spLocks noChangeArrowheads="1"/>
                </p:cNvSpPr>
                <p:nvPr/>
              </p:nvSpPr>
              <p:spPr bwMode="auto">
                <a:xfrm>
                  <a:off x="2881" y="1887"/>
                  <a:ext cx="542"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2361"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12362" name="Text Box 31"/>
                <p:cNvSpPr txBox="1">
                  <a:spLocks noChangeArrowheads="1"/>
                </p:cNvSpPr>
                <p:nvPr/>
              </p:nvSpPr>
              <p:spPr bwMode="auto">
                <a:xfrm>
                  <a:off x="2888" y="2369"/>
                  <a:ext cx="726" cy="252"/>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Sanierer S</a:t>
                  </a:r>
                </a:p>
              </p:txBody>
            </p:sp>
          </p:grpSp>
          <p:grpSp>
            <p:nvGrpSpPr>
              <p:cNvPr id="11" name="Group 32"/>
              <p:cNvGrpSpPr>
                <a:grpSpLocks/>
              </p:cNvGrpSpPr>
              <p:nvPr/>
            </p:nvGrpSpPr>
            <p:grpSpPr bwMode="auto">
              <a:xfrm>
                <a:off x="2756" y="2163"/>
                <a:ext cx="382" cy="252"/>
                <a:chOff x="431" y="3203"/>
                <a:chExt cx="382" cy="252"/>
              </a:xfrm>
            </p:grpSpPr>
            <p:sp>
              <p:nvSpPr>
                <p:cNvPr id="12358"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2359"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4</a:t>
                  </a:r>
                </a:p>
              </p:txBody>
            </p:sp>
          </p:grpSp>
        </p:grpSp>
        <p:grpSp>
          <p:nvGrpSpPr>
            <p:cNvPr id="12" name="Group 35"/>
            <p:cNvGrpSpPr>
              <a:grpSpLocks noChangeAspect="1"/>
            </p:cNvGrpSpPr>
            <p:nvPr/>
          </p:nvGrpSpPr>
          <p:grpSpPr bwMode="auto">
            <a:xfrm>
              <a:off x="5714799" y="1712262"/>
              <a:ext cx="2144217" cy="1298432"/>
              <a:chOff x="555" y="1616"/>
              <a:chExt cx="1553" cy="938"/>
            </a:xfrm>
          </p:grpSpPr>
          <p:grpSp>
            <p:nvGrpSpPr>
              <p:cNvPr id="13" name="Group 36"/>
              <p:cNvGrpSpPr>
                <a:grpSpLocks/>
              </p:cNvGrpSpPr>
              <p:nvPr/>
            </p:nvGrpSpPr>
            <p:grpSpPr bwMode="auto">
              <a:xfrm>
                <a:off x="1384" y="1616"/>
                <a:ext cx="724" cy="938"/>
                <a:chOff x="1884" y="1163"/>
                <a:chExt cx="724" cy="938"/>
              </a:xfrm>
            </p:grpSpPr>
            <p:sp>
              <p:nvSpPr>
                <p:cNvPr id="153" name="Rectangle 37"/>
                <p:cNvSpPr>
                  <a:spLocks noChangeArrowheads="1"/>
                </p:cNvSpPr>
                <p:nvPr/>
              </p:nvSpPr>
              <p:spPr bwMode="auto">
                <a:xfrm>
                  <a:off x="1884"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2354"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12355" name="Text Box 39"/>
                <p:cNvSpPr txBox="1">
                  <a:spLocks noChangeArrowheads="1"/>
                </p:cNvSpPr>
                <p:nvPr/>
              </p:nvSpPr>
              <p:spPr bwMode="auto">
                <a:xfrm>
                  <a:off x="1973" y="1638"/>
                  <a:ext cx="543" cy="463"/>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Gutachter GU</a:t>
                  </a:r>
                </a:p>
              </p:txBody>
            </p:sp>
          </p:grpSp>
          <p:grpSp>
            <p:nvGrpSpPr>
              <p:cNvPr id="14" name="Group 40"/>
              <p:cNvGrpSpPr>
                <a:grpSpLocks/>
              </p:cNvGrpSpPr>
              <p:nvPr/>
            </p:nvGrpSpPr>
            <p:grpSpPr bwMode="auto">
              <a:xfrm>
                <a:off x="555" y="2237"/>
                <a:ext cx="403" cy="279"/>
                <a:chOff x="-948" y="3874"/>
                <a:chExt cx="403" cy="279"/>
              </a:xfrm>
            </p:grpSpPr>
            <p:sp>
              <p:nvSpPr>
                <p:cNvPr id="12351" name="Oval 41"/>
                <p:cNvSpPr>
                  <a:spLocks noChangeArrowheads="1"/>
                </p:cNvSpPr>
                <p:nvPr/>
              </p:nvSpPr>
              <p:spPr bwMode="auto">
                <a:xfrm>
                  <a:off x="-948" y="3892"/>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2352" name="Text Box 42"/>
                <p:cNvSpPr txBox="1">
                  <a:spLocks noChangeArrowheads="1"/>
                </p:cNvSpPr>
                <p:nvPr/>
              </p:nvSpPr>
              <p:spPr bwMode="auto">
                <a:xfrm>
                  <a:off x="-948" y="3874"/>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3</a:t>
                  </a:r>
                </a:p>
              </p:txBody>
            </p:sp>
          </p:grpSp>
        </p:grpSp>
        <p:grpSp>
          <p:nvGrpSpPr>
            <p:cNvPr id="15" name="Group 18"/>
            <p:cNvGrpSpPr>
              <a:grpSpLocks/>
            </p:cNvGrpSpPr>
            <p:nvPr/>
          </p:nvGrpSpPr>
          <p:grpSpPr bwMode="auto">
            <a:xfrm>
              <a:off x="2106593" y="2025940"/>
              <a:ext cx="1814512" cy="396505"/>
              <a:chOff x="1305" y="4029383"/>
              <a:chExt cx="1143" cy="396505"/>
            </a:xfrm>
          </p:grpSpPr>
          <p:sp>
            <p:nvSpPr>
              <p:cNvPr id="12347"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2348" name="Text Box 20"/>
              <p:cNvSpPr txBox="1">
                <a:spLocks noChangeArrowheads="1"/>
              </p:cNvSpPr>
              <p:nvPr/>
            </p:nvSpPr>
            <p:spPr bwMode="auto">
              <a:xfrm>
                <a:off x="1350" y="4039166"/>
                <a:ext cx="1047"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Mobile Schadenmeldungl</a:t>
                </a:r>
              </a:p>
            </p:txBody>
          </p:sp>
        </p:grpSp>
        <p:grpSp>
          <p:nvGrpSpPr>
            <p:cNvPr id="16" name="Group 18"/>
            <p:cNvGrpSpPr>
              <a:grpSpLocks/>
            </p:cNvGrpSpPr>
            <p:nvPr/>
          </p:nvGrpSpPr>
          <p:grpSpPr bwMode="auto">
            <a:xfrm>
              <a:off x="2106594" y="2454564"/>
              <a:ext cx="1814512" cy="396503"/>
              <a:chOff x="1305" y="4029383"/>
              <a:chExt cx="1143" cy="396503"/>
            </a:xfrm>
          </p:grpSpPr>
          <p:sp>
            <p:nvSpPr>
              <p:cNvPr id="12345"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2346" name="Text Box 20"/>
              <p:cNvSpPr txBox="1">
                <a:spLocks noChangeArrowheads="1"/>
              </p:cNvSpPr>
              <p:nvPr/>
            </p:nvSpPr>
            <p:spPr bwMode="auto">
              <a:xfrm>
                <a:off x="1350" y="4039166"/>
                <a:ext cx="950"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Feedback an S und V</a:t>
                </a:r>
              </a:p>
            </p:txBody>
          </p:sp>
        </p:grpSp>
        <p:grpSp>
          <p:nvGrpSpPr>
            <p:cNvPr id="17" name="Group 18"/>
            <p:cNvGrpSpPr>
              <a:grpSpLocks/>
            </p:cNvGrpSpPr>
            <p:nvPr/>
          </p:nvGrpSpPr>
          <p:grpSpPr bwMode="auto">
            <a:xfrm>
              <a:off x="5122865" y="2025746"/>
              <a:ext cx="1814512" cy="386721"/>
              <a:chOff x="1315" y="4029189"/>
              <a:chExt cx="1143" cy="386721"/>
            </a:xfrm>
          </p:grpSpPr>
          <p:sp>
            <p:nvSpPr>
              <p:cNvPr id="12343" name="Line 19"/>
              <p:cNvSpPr>
                <a:spLocks noChangeShapeType="1"/>
              </p:cNvSpPr>
              <p:nvPr/>
            </p:nvSpPr>
            <p:spPr bwMode="auto">
              <a:xfrm>
                <a:off x="1315" y="4039168"/>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2344" name="Text Box 20"/>
              <p:cNvSpPr txBox="1">
                <a:spLocks noChangeArrowheads="1"/>
              </p:cNvSpPr>
              <p:nvPr/>
            </p:nvSpPr>
            <p:spPr bwMode="auto">
              <a:xfrm>
                <a:off x="1350" y="4029189"/>
                <a:ext cx="110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Beurteilung Schadenshöhe</a:t>
                </a:r>
              </a:p>
            </p:txBody>
          </p:sp>
        </p:grpSp>
        <p:sp>
          <p:nvSpPr>
            <p:cNvPr id="12301" name="Line 99"/>
            <p:cNvSpPr>
              <a:spLocks noChangeShapeType="1"/>
            </p:cNvSpPr>
            <p:nvPr/>
          </p:nvSpPr>
          <p:spPr bwMode="auto">
            <a:xfrm rot="6600000" flipV="1">
              <a:off x="4166793" y="3209100"/>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2302" name="Text Box 20"/>
            <p:cNvSpPr txBox="1">
              <a:spLocks noChangeArrowheads="1"/>
            </p:cNvSpPr>
            <p:nvPr/>
          </p:nvSpPr>
          <p:spPr bwMode="auto">
            <a:xfrm>
              <a:off x="4786314" y="3214685"/>
              <a:ext cx="1081118" cy="6405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Suche nach </a:t>
              </a:r>
            </a:p>
            <a:p>
              <a:pPr eaLnBrk="0" fontAlgn="base" hangingPunct="0">
                <a:spcBef>
                  <a:spcPct val="0"/>
                </a:spcBef>
                <a:spcAft>
                  <a:spcPct val="0"/>
                </a:spcAft>
              </a:pPr>
              <a:r>
                <a:rPr lang="de-DE" sz="300">
                  <a:solidFill>
                    <a:srgbClr val="192126"/>
                  </a:solidFill>
                  <a:latin typeface="Arial" charset="0"/>
                </a:rPr>
                <a:t>geeignetem </a:t>
              </a:r>
            </a:p>
            <a:p>
              <a:pPr eaLnBrk="0" fontAlgn="base" hangingPunct="0">
                <a:spcBef>
                  <a:spcPct val="0"/>
                </a:spcBef>
                <a:spcAft>
                  <a:spcPct val="0"/>
                </a:spcAft>
              </a:pPr>
              <a:r>
                <a:rPr lang="de-DE" sz="300">
                  <a:solidFill>
                    <a:srgbClr val="192126"/>
                  </a:solidFill>
                  <a:latin typeface="Arial" charset="0"/>
                </a:rPr>
                <a:t>Regulierer</a:t>
              </a:r>
            </a:p>
          </p:txBody>
        </p:sp>
        <p:grpSp>
          <p:nvGrpSpPr>
            <p:cNvPr id="18" name="Group 18"/>
            <p:cNvGrpSpPr>
              <a:grpSpLocks/>
            </p:cNvGrpSpPr>
            <p:nvPr/>
          </p:nvGrpSpPr>
          <p:grpSpPr bwMode="auto">
            <a:xfrm>
              <a:off x="5106990" y="2454568"/>
              <a:ext cx="1814512" cy="396505"/>
              <a:chOff x="1305" y="4029383"/>
              <a:chExt cx="1143" cy="396505"/>
            </a:xfrm>
          </p:grpSpPr>
          <p:sp>
            <p:nvSpPr>
              <p:cNvPr id="12341" name="Line 19"/>
              <p:cNvSpPr>
                <a:spLocks noChangeShapeType="1"/>
              </p:cNvSpPr>
              <p:nvPr/>
            </p:nvSpPr>
            <p:spPr bwMode="auto">
              <a:xfrm>
                <a:off x="1305" y="4029383"/>
                <a:ext cx="1143" cy="0"/>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2342" name="Text Box 20"/>
              <p:cNvSpPr txBox="1">
                <a:spLocks noChangeArrowheads="1"/>
              </p:cNvSpPr>
              <p:nvPr/>
            </p:nvSpPr>
            <p:spPr bwMode="auto">
              <a:xfrm>
                <a:off x="1350" y="4039166"/>
                <a:ext cx="1075"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Gutachten Schadenshöhe</a:t>
                </a:r>
              </a:p>
            </p:txBody>
          </p:sp>
        </p:grpSp>
        <p:sp>
          <p:nvSpPr>
            <p:cNvPr id="12304" name="Line 99"/>
            <p:cNvSpPr>
              <a:spLocks noChangeShapeType="1"/>
            </p:cNvSpPr>
            <p:nvPr/>
          </p:nvSpPr>
          <p:spPr bwMode="auto">
            <a:xfrm rot="6600000" flipV="1">
              <a:off x="3952480" y="3209101"/>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5" name="Text Box 20"/>
            <p:cNvSpPr txBox="1">
              <a:spLocks noChangeArrowheads="1"/>
            </p:cNvSpPr>
            <p:nvPr/>
          </p:nvSpPr>
          <p:spPr bwMode="auto">
            <a:xfrm>
              <a:off x="4286251" y="3071810"/>
              <a:ext cx="626440" cy="681421"/>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Angebot</a:t>
              </a:r>
            </a:p>
          </p:txBody>
        </p:sp>
        <p:sp>
          <p:nvSpPr>
            <p:cNvPr id="12306" name="Line 99"/>
            <p:cNvSpPr>
              <a:spLocks noChangeShapeType="1"/>
            </p:cNvSpPr>
            <p:nvPr/>
          </p:nvSpPr>
          <p:spPr bwMode="auto">
            <a:xfrm rot="6600000" flipV="1">
              <a:off x="3666727" y="3280539"/>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7" name="Text Box 20"/>
            <p:cNvSpPr txBox="1">
              <a:spLocks noChangeArrowheads="1"/>
            </p:cNvSpPr>
            <p:nvPr/>
          </p:nvSpPr>
          <p:spPr bwMode="auto">
            <a:xfrm>
              <a:off x="4000499" y="3171054"/>
              <a:ext cx="626440" cy="599116"/>
            </a:xfrm>
            <a:prstGeom prst="rect">
              <a:avLst/>
            </a:prstGeom>
            <a:noFill/>
            <a:ln w="12700">
              <a:noFill/>
              <a:miter lim="800000"/>
              <a:headEnd/>
              <a:tailEnd/>
            </a:ln>
            <a:effectLst/>
          </p:spPr>
          <p:txBody>
            <a:bodyPr vert="vert270" wrap="none"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p:txBody>
        </p:sp>
        <p:grpSp>
          <p:nvGrpSpPr>
            <p:cNvPr id="19" name="Group 27"/>
            <p:cNvGrpSpPr>
              <a:grpSpLocks noChangeAspect="1"/>
            </p:cNvGrpSpPr>
            <p:nvPr/>
          </p:nvGrpSpPr>
          <p:grpSpPr bwMode="auto">
            <a:xfrm>
              <a:off x="5786444" y="5072073"/>
              <a:ext cx="1163480" cy="1349453"/>
              <a:chOff x="2381" y="2163"/>
              <a:chExt cx="757" cy="878"/>
            </a:xfrm>
          </p:grpSpPr>
          <p:grpSp>
            <p:nvGrpSpPr>
              <p:cNvPr id="20" name="Group 28"/>
              <p:cNvGrpSpPr>
                <a:grpSpLocks/>
              </p:cNvGrpSpPr>
              <p:nvPr/>
            </p:nvGrpSpPr>
            <p:grpSpPr bwMode="auto">
              <a:xfrm>
                <a:off x="2381" y="2226"/>
                <a:ext cx="734" cy="815"/>
                <a:chOff x="2880" y="1888"/>
                <a:chExt cx="734" cy="815"/>
              </a:xfrm>
            </p:grpSpPr>
            <p:sp>
              <p:nvSpPr>
                <p:cNvPr id="138" name="Rectangle 29"/>
                <p:cNvSpPr>
                  <a:spLocks noChangeArrowheads="1"/>
                </p:cNvSpPr>
                <p:nvPr/>
              </p:nvSpPr>
              <p:spPr bwMode="auto">
                <a:xfrm>
                  <a:off x="2880" y="1888"/>
                  <a:ext cx="545"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2339"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12340" name="Text Box 31"/>
                <p:cNvSpPr txBox="1">
                  <a:spLocks noChangeArrowheads="1"/>
                </p:cNvSpPr>
                <p:nvPr/>
              </p:nvSpPr>
              <p:spPr bwMode="auto">
                <a:xfrm>
                  <a:off x="2888" y="2369"/>
                  <a:ext cx="726" cy="33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Unterauftrag U</a:t>
                  </a:r>
                </a:p>
              </p:txBody>
            </p:sp>
          </p:grpSp>
          <p:grpSp>
            <p:nvGrpSpPr>
              <p:cNvPr id="21" name="Group 32"/>
              <p:cNvGrpSpPr>
                <a:grpSpLocks/>
              </p:cNvGrpSpPr>
              <p:nvPr/>
            </p:nvGrpSpPr>
            <p:grpSpPr bwMode="auto">
              <a:xfrm>
                <a:off x="2756" y="2163"/>
                <a:ext cx="382" cy="252"/>
                <a:chOff x="431" y="3203"/>
                <a:chExt cx="382" cy="252"/>
              </a:xfrm>
            </p:grpSpPr>
            <p:sp>
              <p:nvSpPr>
                <p:cNvPr id="12336"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2337"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5</a:t>
                  </a:r>
                </a:p>
              </p:txBody>
            </p:sp>
          </p:grpSp>
        </p:grpSp>
        <p:grpSp>
          <p:nvGrpSpPr>
            <p:cNvPr id="22" name="Group 100"/>
            <p:cNvGrpSpPr>
              <a:grpSpLocks/>
            </p:cNvGrpSpPr>
            <p:nvPr/>
          </p:nvGrpSpPr>
          <p:grpSpPr bwMode="auto">
            <a:xfrm rot="755417">
              <a:off x="4870295" y="4918333"/>
              <a:ext cx="966788" cy="488951"/>
              <a:chOff x="2954" y="2756"/>
              <a:chExt cx="609" cy="308"/>
            </a:xfrm>
          </p:grpSpPr>
          <p:sp>
            <p:nvSpPr>
              <p:cNvPr id="12332"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2333" name="Text Box 102"/>
              <p:cNvSpPr txBox="1">
                <a:spLocks noChangeArrowheads="1"/>
              </p:cNvSpPr>
              <p:nvPr/>
            </p:nvSpPr>
            <p:spPr bwMode="auto">
              <a:xfrm rot="1462980">
                <a:off x="2954" y="2820"/>
                <a:ext cx="609"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Abklärung</a:t>
                </a:r>
              </a:p>
            </p:txBody>
          </p:sp>
        </p:grpSp>
        <p:sp>
          <p:nvSpPr>
            <p:cNvPr id="12310" name="Oval 86"/>
            <p:cNvSpPr>
              <a:spLocks noChangeArrowheads="1"/>
            </p:cNvSpPr>
            <p:nvPr/>
          </p:nvSpPr>
          <p:spPr bwMode="auto">
            <a:xfrm>
              <a:off x="3929058" y="4071942"/>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23" name="Group 72"/>
            <p:cNvGrpSpPr>
              <a:grpSpLocks/>
            </p:cNvGrpSpPr>
            <p:nvPr/>
          </p:nvGrpSpPr>
          <p:grpSpPr bwMode="auto">
            <a:xfrm>
              <a:off x="4643435" y="5715016"/>
              <a:ext cx="357193" cy="386642"/>
              <a:chOff x="7358079" y="4643446"/>
              <a:chExt cx="357193" cy="386642"/>
            </a:xfrm>
          </p:grpSpPr>
          <p:sp>
            <p:nvSpPr>
              <p:cNvPr id="12330" name="Oval 33"/>
              <p:cNvSpPr>
                <a:spLocks noChangeArrowheads="1"/>
              </p:cNvSpPr>
              <p:nvPr/>
            </p:nvSpPr>
            <p:spPr bwMode="auto">
              <a:xfrm>
                <a:off x="7358082" y="4643446"/>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2331" name="Text Box 34"/>
              <p:cNvSpPr txBox="1">
                <a:spLocks noChangeArrowheads="1"/>
              </p:cNvSpPr>
              <p:nvPr/>
            </p:nvSpPr>
            <p:spPr bwMode="auto">
              <a:xfrm>
                <a:off x="7358079" y="4643446"/>
                <a:ext cx="357187" cy="386642"/>
              </a:xfrm>
              <a:prstGeom prst="rect">
                <a:avLst/>
              </a:prstGeom>
              <a:noFill/>
              <a:ln w="12700">
                <a:noFill/>
                <a:miter lim="800000"/>
                <a:headEnd/>
                <a:tailEnd/>
              </a:ln>
            </p:spPr>
            <p:txBody>
              <a:bodyPr lIns="90000" tIns="46800" rIns="90000" bIns="46800">
                <a:spAutoFit/>
              </a:bodyPr>
              <a:lstStyle/>
              <a:p>
                <a:pPr eaLnBrk="0" fontAlgn="base" hangingPunct="0">
                  <a:spcBef>
                    <a:spcPct val="0"/>
                  </a:spcBef>
                  <a:spcAft>
                    <a:spcPct val="0"/>
                  </a:spcAft>
                </a:pPr>
                <a:r>
                  <a:rPr lang="de-DE" sz="300">
                    <a:solidFill>
                      <a:srgbClr val="192126"/>
                    </a:solidFill>
                    <a:latin typeface="Arial" charset="0"/>
                  </a:rPr>
                  <a:t>6</a:t>
                </a:r>
              </a:p>
            </p:txBody>
          </p:sp>
        </p:grpSp>
        <p:grpSp>
          <p:nvGrpSpPr>
            <p:cNvPr id="24" name="Group 83"/>
            <p:cNvGrpSpPr>
              <a:grpSpLocks/>
            </p:cNvGrpSpPr>
            <p:nvPr/>
          </p:nvGrpSpPr>
          <p:grpSpPr bwMode="auto">
            <a:xfrm>
              <a:off x="4214810" y="2643182"/>
              <a:ext cx="628271" cy="386722"/>
              <a:chOff x="3857620" y="3857628"/>
              <a:chExt cx="628271" cy="386722"/>
            </a:xfrm>
          </p:grpSpPr>
          <p:sp>
            <p:nvSpPr>
              <p:cNvPr id="12328" name="Oval 33"/>
              <p:cNvSpPr>
                <a:spLocks noChangeArrowheads="1"/>
              </p:cNvSpPr>
              <p:nvPr/>
            </p:nvSpPr>
            <p:spPr bwMode="auto">
              <a:xfrm>
                <a:off x="3857620" y="3857628"/>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2329" name="Text Box 42"/>
              <p:cNvSpPr txBox="1">
                <a:spLocks noChangeArrowheads="1"/>
              </p:cNvSpPr>
              <p:nvPr/>
            </p:nvSpPr>
            <p:spPr bwMode="auto">
              <a:xfrm>
                <a:off x="3929061" y="3857631"/>
                <a:ext cx="556830" cy="38671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7</a:t>
                </a:r>
              </a:p>
            </p:txBody>
          </p:sp>
        </p:grpSp>
        <p:grpSp>
          <p:nvGrpSpPr>
            <p:cNvPr id="25" name="Group 100"/>
            <p:cNvGrpSpPr>
              <a:grpSpLocks/>
            </p:cNvGrpSpPr>
            <p:nvPr/>
          </p:nvGrpSpPr>
          <p:grpSpPr bwMode="auto">
            <a:xfrm rot="850719">
              <a:off x="4665408" y="5425292"/>
              <a:ext cx="1081088" cy="488951"/>
              <a:chOff x="2916" y="2756"/>
              <a:chExt cx="681" cy="308"/>
            </a:xfrm>
          </p:grpSpPr>
          <p:sp>
            <p:nvSpPr>
              <p:cNvPr id="12326"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2327" name="Text Box 102"/>
              <p:cNvSpPr txBox="1">
                <a:spLocks noChangeArrowheads="1"/>
              </p:cNvSpPr>
              <p:nvPr/>
            </p:nvSpPr>
            <p:spPr bwMode="auto">
              <a:xfrm rot="1433992">
                <a:off x="2916" y="2820"/>
                <a:ext cx="681"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Unterauftrag</a:t>
                </a:r>
              </a:p>
            </p:txBody>
          </p:sp>
        </p:grpSp>
        <p:grpSp>
          <p:nvGrpSpPr>
            <p:cNvPr id="26" name="Group 80"/>
            <p:cNvGrpSpPr>
              <a:grpSpLocks/>
            </p:cNvGrpSpPr>
            <p:nvPr/>
          </p:nvGrpSpPr>
          <p:grpSpPr bwMode="auto">
            <a:xfrm>
              <a:off x="2643174" y="3571876"/>
              <a:ext cx="556834" cy="386720"/>
              <a:chOff x="5072066" y="5929330"/>
              <a:chExt cx="556834" cy="386720"/>
            </a:xfrm>
          </p:grpSpPr>
          <p:sp>
            <p:nvSpPr>
              <p:cNvPr id="12324" name="Oval 86"/>
              <p:cNvSpPr>
                <a:spLocks noChangeArrowheads="1"/>
              </p:cNvSpPr>
              <p:nvPr/>
            </p:nvSpPr>
            <p:spPr bwMode="auto">
              <a:xfrm>
                <a:off x="5072066" y="5929330"/>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2325" name="Text Box 42"/>
              <p:cNvSpPr txBox="1">
                <a:spLocks noChangeArrowheads="1"/>
              </p:cNvSpPr>
              <p:nvPr/>
            </p:nvSpPr>
            <p:spPr bwMode="auto">
              <a:xfrm>
                <a:off x="5072069" y="5929330"/>
                <a:ext cx="556831"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9</a:t>
                </a:r>
              </a:p>
            </p:txBody>
          </p:sp>
        </p:grpSp>
        <p:sp>
          <p:nvSpPr>
            <p:cNvPr id="12315" name="Line 99"/>
            <p:cNvSpPr>
              <a:spLocks noChangeShapeType="1"/>
            </p:cNvSpPr>
            <p:nvPr/>
          </p:nvSpPr>
          <p:spPr bwMode="auto">
            <a:xfrm rot="6600000" flipV="1">
              <a:off x="3380976" y="3280540"/>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6" name="Text Box 20"/>
            <p:cNvSpPr txBox="1">
              <a:spLocks noChangeArrowheads="1"/>
            </p:cNvSpPr>
            <p:nvPr/>
          </p:nvSpPr>
          <p:spPr bwMode="auto">
            <a:xfrm>
              <a:off x="3286117" y="2786057"/>
              <a:ext cx="1007102" cy="1148803"/>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a:p>
              <a:pPr eaLnBrk="0" fontAlgn="base" hangingPunct="0">
                <a:spcBef>
                  <a:spcPct val="0"/>
                </a:spcBef>
                <a:spcAft>
                  <a:spcPct val="0"/>
                </a:spcAft>
                <a:defRPr/>
              </a:pPr>
              <a:r>
                <a:rPr lang="de-DE" sz="300" dirty="0">
                  <a:solidFill>
                    <a:srgbClr val="192126"/>
                  </a:solidFill>
                  <a:latin typeface="Arial" charset="0"/>
                </a:rPr>
                <a:t>Erledigt +</a:t>
              </a:r>
            </a:p>
            <a:p>
              <a:pPr eaLnBrk="0" fontAlgn="base" hangingPunct="0">
                <a:spcBef>
                  <a:spcPct val="0"/>
                </a:spcBef>
                <a:spcAft>
                  <a:spcPct val="0"/>
                </a:spcAft>
                <a:defRPr/>
              </a:pPr>
              <a:r>
                <a:rPr lang="de-DE" sz="300" dirty="0">
                  <a:solidFill>
                    <a:srgbClr val="192126"/>
                  </a:solidFill>
                  <a:latin typeface="Arial" charset="0"/>
                </a:rPr>
                <a:t>Konsolidierte</a:t>
              </a:r>
            </a:p>
            <a:p>
              <a:pPr eaLnBrk="0" fontAlgn="base" hangingPunct="0">
                <a:spcBef>
                  <a:spcPct val="0"/>
                </a:spcBef>
                <a:spcAft>
                  <a:spcPct val="0"/>
                </a:spcAft>
                <a:defRPr/>
              </a:pPr>
              <a:r>
                <a:rPr lang="de-DE" sz="300" dirty="0">
                  <a:solidFill>
                    <a:srgbClr val="192126"/>
                  </a:solidFill>
                  <a:latin typeface="Arial" charset="0"/>
                </a:rPr>
                <a:t>Rechnung</a:t>
              </a:r>
            </a:p>
          </p:txBody>
        </p:sp>
        <p:sp>
          <p:nvSpPr>
            <p:cNvPr id="12317" name="Text Box 42"/>
            <p:cNvSpPr txBox="1">
              <a:spLocks noChangeArrowheads="1"/>
            </p:cNvSpPr>
            <p:nvPr/>
          </p:nvSpPr>
          <p:spPr bwMode="auto">
            <a:xfrm>
              <a:off x="3929061" y="4071941"/>
              <a:ext cx="55683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8</a:t>
              </a:r>
            </a:p>
          </p:txBody>
        </p:sp>
        <p:grpSp>
          <p:nvGrpSpPr>
            <p:cNvPr id="27" name="Group 108"/>
            <p:cNvGrpSpPr>
              <a:grpSpLocks/>
            </p:cNvGrpSpPr>
            <p:nvPr/>
          </p:nvGrpSpPr>
          <p:grpSpPr bwMode="auto">
            <a:xfrm rot="1685957">
              <a:off x="1041090" y="3711207"/>
              <a:ext cx="3142687" cy="496756"/>
              <a:chOff x="1202" y="2885"/>
              <a:chExt cx="2313" cy="431"/>
            </a:xfrm>
          </p:grpSpPr>
          <p:sp>
            <p:nvSpPr>
              <p:cNvPr id="12322" name="Text Box 109"/>
              <p:cNvSpPr txBox="1">
                <a:spLocks noChangeArrowheads="1"/>
              </p:cNvSpPr>
              <p:nvPr/>
            </p:nvSpPr>
            <p:spPr bwMode="auto">
              <a:xfrm rot="478264">
                <a:off x="1594" y="2980"/>
                <a:ext cx="1389" cy="3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Schadensabtretungserklärung</a:t>
                </a:r>
              </a:p>
            </p:txBody>
          </p:sp>
          <p:sp>
            <p:nvSpPr>
              <p:cNvPr id="12323" name="Line 110"/>
              <p:cNvSpPr>
                <a:spLocks noChangeShapeType="1"/>
              </p:cNvSpPr>
              <p:nvPr/>
            </p:nvSpPr>
            <p:spPr bwMode="auto">
              <a:xfrm>
                <a:off x="1202" y="2885"/>
                <a:ext cx="2313" cy="363"/>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grpSp>
        <p:sp>
          <p:nvSpPr>
            <p:cNvPr id="12319" name="Text Box 42"/>
            <p:cNvSpPr txBox="1">
              <a:spLocks noChangeArrowheads="1"/>
            </p:cNvSpPr>
            <p:nvPr/>
          </p:nvSpPr>
          <p:spPr bwMode="auto">
            <a:xfrm>
              <a:off x="2500302" y="2643182"/>
              <a:ext cx="614105"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10</a:t>
              </a:r>
            </a:p>
          </p:txBody>
        </p:sp>
        <p:sp>
          <p:nvSpPr>
            <p:cNvPr id="12320" name="Oval 86"/>
            <p:cNvSpPr>
              <a:spLocks noChangeArrowheads="1"/>
            </p:cNvSpPr>
            <p:nvPr/>
          </p:nvSpPr>
          <p:spPr bwMode="auto">
            <a:xfrm>
              <a:off x="3500430" y="3929066"/>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2321" name="Rectangle 120"/>
            <p:cNvSpPr>
              <a:spLocks noChangeArrowheads="1"/>
            </p:cNvSpPr>
            <p:nvPr/>
          </p:nvSpPr>
          <p:spPr bwMode="auto">
            <a:xfrm>
              <a:off x="3500433" y="3929068"/>
              <a:ext cx="564822" cy="380722"/>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de-DE" sz="300">
                  <a:solidFill>
                    <a:srgbClr val="192126"/>
                  </a:solidFill>
                  <a:latin typeface="Arial" charset="0"/>
                </a:rPr>
                <a:t>9</a:t>
              </a:r>
            </a:p>
          </p:txBody>
        </p:sp>
      </p:grpSp>
    </p:spTree>
    <p:extLst>
      <p:ext uri="{BB962C8B-B14F-4D97-AF65-F5344CB8AC3E}">
        <p14:creationId xmlns:p14="http://schemas.microsoft.com/office/powerpoint/2010/main" val="137469529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9"/>
          <p:cNvSpPr>
            <a:spLocks noGrp="1"/>
          </p:cNvSpPr>
          <p:nvPr>
            <p:ph type="title"/>
          </p:nvPr>
        </p:nvSpPr>
        <p:spPr/>
        <p:txBody>
          <a:bodyPr/>
          <a:lstStyle/>
          <a:p>
            <a:r>
              <a:rPr lang="de-DE" sz="2000" b="1"/>
              <a:t>Schritt 10: Feedback an S und V</a:t>
            </a:r>
            <a:br>
              <a:rPr lang="de-DE" sz="2000" b="1"/>
            </a:br>
            <a:endParaRPr lang="en-US" sz="2000" b="1"/>
          </a:p>
        </p:txBody>
      </p:sp>
      <p:sp>
        <p:nvSpPr>
          <p:cNvPr id="13315" name="Content Placeholder 2"/>
          <p:cNvSpPr>
            <a:spLocks noGrp="1"/>
          </p:cNvSpPr>
          <p:nvPr>
            <p:ph idx="1"/>
          </p:nvPr>
        </p:nvSpPr>
        <p:spPr>
          <a:xfrm>
            <a:off x="468317" y="1714500"/>
            <a:ext cx="8280400" cy="4248150"/>
          </a:xfrm>
        </p:spPr>
        <p:txBody>
          <a:bodyPr/>
          <a:lstStyle/>
          <a:p>
            <a:r>
              <a:rPr lang="de-DE" sz="1600" dirty="0"/>
              <a:t>Die </a:t>
            </a:r>
            <a:r>
              <a:rPr lang="de-DE" sz="1600" b="1" dirty="0">
                <a:solidFill>
                  <a:srgbClr val="FF0000"/>
                </a:solidFill>
              </a:rPr>
              <a:t>Versicherung</a:t>
            </a:r>
            <a:r>
              <a:rPr lang="de-DE" sz="1600" dirty="0"/>
              <a:t> ist bestrebt, Ihren Service laufend zu verbessern. </a:t>
            </a:r>
            <a:r>
              <a:rPr lang="de-DE" sz="1600" b="1" dirty="0">
                <a:solidFill>
                  <a:srgbClr val="FF0000"/>
                </a:solidFill>
              </a:rPr>
              <a:t>Sie</a:t>
            </a:r>
            <a:r>
              <a:rPr lang="de-DE" sz="1600" dirty="0"/>
              <a:t> </a:t>
            </a:r>
            <a:r>
              <a:rPr lang="de-DE" sz="1600" b="1" dirty="0">
                <a:solidFill>
                  <a:srgbClr val="0070C0"/>
                </a:solidFill>
              </a:rPr>
              <a:t>fordert </a:t>
            </a:r>
            <a:r>
              <a:rPr lang="de-DE" sz="1600" dirty="0"/>
              <a:t>daher </a:t>
            </a:r>
            <a:r>
              <a:rPr lang="de-DE" sz="1600" b="1" dirty="0">
                <a:solidFill>
                  <a:srgbClr val="FF1DB4"/>
                </a:solidFill>
              </a:rPr>
              <a:t>die Geschädigte </a:t>
            </a:r>
            <a:r>
              <a:rPr lang="de-DE" sz="1600" dirty="0"/>
              <a:t>auf, sowohl Ihre Leistung als auch die Schadensbearbeitung des Sanierers mit sowohl mit Schulnoten, als auch mit Freitext zu beurteilen. </a:t>
            </a:r>
          </a:p>
          <a:p>
            <a:r>
              <a:rPr lang="de-DE" sz="1600" dirty="0"/>
              <a:t>Die </a:t>
            </a:r>
            <a:r>
              <a:rPr lang="de-DE" sz="1600" b="1" dirty="0">
                <a:solidFill>
                  <a:srgbClr val="FF0000"/>
                </a:solidFill>
              </a:rPr>
              <a:t>Geschädigte </a:t>
            </a:r>
            <a:r>
              <a:rPr lang="de-DE" sz="1600" b="1" dirty="0">
                <a:solidFill>
                  <a:srgbClr val="0070C0"/>
                </a:solidFill>
              </a:rPr>
              <a:t>beurteilt</a:t>
            </a:r>
            <a:r>
              <a:rPr lang="de-DE" sz="1600" dirty="0"/>
              <a:t> den Service der Versicherung mit 1 und den des Sanierers mit 2. Als Freitext fügt Sie für den Sanierer an „Fugen der neuen Wandfliesen im Bad sind nicht gleichmäßig“. </a:t>
            </a:r>
          </a:p>
          <a:p>
            <a:r>
              <a:rPr lang="de-DE" sz="1600" dirty="0"/>
              <a:t>Die </a:t>
            </a:r>
            <a:r>
              <a:rPr lang="de-DE" sz="1600" b="1" dirty="0">
                <a:solidFill>
                  <a:srgbClr val="FF0F1E"/>
                </a:solidFill>
              </a:rPr>
              <a:t>Versicherung</a:t>
            </a:r>
            <a:r>
              <a:rPr lang="de-DE" sz="1600" dirty="0"/>
              <a:t> </a:t>
            </a:r>
            <a:r>
              <a:rPr lang="de-DE" sz="1600" b="1" dirty="0">
                <a:solidFill>
                  <a:srgbClr val="0070C0"/>
                </a:solidFill>
              </a:rPr>
              <a:t>stellt</a:t>
            </a:r>
            <a:r>
              <a:rPr lang="de-DE" sz="1600" dirty="0"/>
              <a:t> diese </a:t>
            </a:r>
            <a:r>
              <a:rPr lang="de-DE" sz="1600" b="1" dirty="0">
                <a:solidFill>
                  <a:srgbClr val="FF1DB4"/>
                </a:solidFill>
              </a:rPr>
              <a:t>Beurteilungen und Kommentare in Ihre Datenbank ein</a:t>
            </a:r>
            <a:r>
              <a:rPr lang="de-DE" sz="1600" dirty="0"/>
              <a:t> und gibt dem Sanierer Zugriff auf die ihn betreffenden Daten. </a:t>
            </a:r>
          </a:p>
          <a:p>
            <a:endParaRPr lang="de-DE" sz="1600" dirty="0"/>
          </a:p>
          <a:p>
            <a:pPr>
              <a:buFont typeface="Arial" charset="0"/>
              <a:buNone/>
            </a:pPr>
            <a:r>
              <a:rPr lang="de-DE" sz="1600" b="1" dirty="0"/>
              <a:t>Vorteile TEXO:</a:t>
            </a:r>
          </a:p>
          <a:p>
            <a:r>
              <a:rPr lang="de-DE" sz="1600" dirty="0"/>
              <a:t>Explizite Feedback Phase im TEXO Dienstleistungs-</a:t>
            </a:r>
          </a:p>
          <a:p>
            <a:pPr>
              <a:buFont typeface="Arial" charset="0"/>
              <a:buNone/>
            </a:pPr>
            <a:r>
              <a:rPr lang="de-DE" sz="1600" dirty="0"/>
              <a:t>	Lebenszyklus</a:t>
            </a:r>
          </a:p>
          <a:p>
            <a:r>
              <a:rPr lang="de-DE" sz="1600" dirty="0"/>
              <a:t>Möglichkeit, Feedback zur Erstellung eines verbesserten </a:t>
            </a:r>
          </a:p>
          <a:p>
            <a:pPr>
              <a:buFont typeface="Arial" charset="0"/>
              <a:buNone/>
            </a:pPr>
            <a:r>
              <a:rPr lang="de-DE" sz="1600" dirty="0"/>
              <a:t>	Angebots zu verwenden. </a:t>
            </a:r>
          </a:p>
          <a:p>
            <a:endParaRPr lang="de-DE" sz="1600" dirty="0"/>
          </a:p>
          <a:p>
            <a:pPr lvl="1"/>
            <a:endParaRPr lang="de-DE" sz="1600" dirty="0"/>
          </a:p>
        </p:txBody>
      </p:sp>
      <p:grpSp>
        <p:nvGrpSpPr>
          <p:cNvPr id="2" name="Group 91"/>
          <p:cNvGrpSpPr>
            <a:grpSpLocks noChangeAspect="1"/>
          </p:cNvGrpSpPr>
          <p:nvPr/>
        </p:nvGrpSpPr>
        <p:grpSpPr bwMode="auto">
          <a:xfrm>
            <a:off x="6572249" y="4786313"/>
            <a:ext cx="2495551" cy="1738312"/>
            <a:chOff x="1000093" y="1643049"/>
            <a:chExt cx="6858923" cy="4778477"/>
          </a:xfrm>
        </p:grpSpPr>
        <p:sp>
          <p:nvSpPr>
            <p:cNvPr id="13317" name="Oval 33"/>
            <p:cNvSpPr>
              <a:spLocks noChangeArrowheads="1"/>
            </p:cNvSpPr>
            <p:nvPr/>
          </p:nvSpPr>
          <p:spPr bwMode="auto">
            <a:xfrm>
              <a:off x="2571736" y="2643182"/>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3" name="Group 80"/>
            <p:cNvGrpSpPr>
              <a:grpSpLocks/>
            </p:cNvGrpSpPr>
            <p:nvPr/>
          </p:nvGrpSpPr>
          <p:grpSpPr bwMode="auto">
            <a:xfrm>
              <a:off x="1000093" y="1643146"/>
              <a:ext cx="1249422" cy="1341198"/>
              <a:chOff x="4921" y="2100"/>
              <a:chExt cx="847" cy="867"/>
            </a:xfrm>
          </p:grpSpPr>
          <p:grpSp>
            <p:nvGrpSpPr>
              <p:cNvPr id="4" name="Group 81"/>
              <p:cNvGrpSpPr>
                <a:grpSpLocks/>
              </p:cNvGrpSpPr>
              <p:nvPr/>
            </p:nvGrpSpPr>
            <p:grpSpPr bwMode="auto">
              <a:xfrm>
                <a:off x="4921" y="2204"/>
                <a:ext cx="635" cy="763"/>
                <a:chOff x="2904" y="3415"/>
                <a:chExt cx="635" cy="763"/>
              </a:xfrm>
            </p:grpSpPr>
            <p:sp>
              <p:nvSpPr>
                <p:cNvPr id="174" name="Rectangle 82"/>
                <p:cNvSpPr>
                  <a:spLocks noChangeArrowheads="1"/>
                </p:cNvSpPr>
                <p:nvPr/>
              </p:nvSpPr>
              <p:spPr bwMode="auto">
                <a:xfrm>
                  <a:off x="2925" y="3415"/>
                  <a:ext cx="589" cy="680"/>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3399" name="Picture 83"/>
                <p:cNvPicPr>
                  <a:picLocks noChangeAspect="1" noChangeArrowheads="1"/>
                </p:cNvPicPr>
                <p:nvPr/>
              </p:nvPicPr>
              <p:blipFill>
                <a:blip r:embed="rId2" cstate="print"/>
                <a:srcRect l="11443" t="9912"/>
                <a:stretch>
                  <a:fillRect/>
                </a:stretch>
              </p:blipFill>
              <p:spPr bwMode="auto">
                <a:xfrm>
                  <a:off x="3028" y="3430"/>
                  <a:ext cx="396" cy="409"/>
                </a:xfrm>
                <a:prstGeom prst="rect">
                  <a:avLst/>
                </a:prstGeom>
                <a:noFill/>
                <a:ln w="12700">
                  <a:noFill/>
                  <a:miter lim="800000"/>
                  <a:headEnd/>
                  <a:tailEnd/>
                </a:ln>
              </p:spPr>
            </p:pic>
            <p:sp>
              <p:nvSpPr>
                <p:cNvPr id="13400" name="Text Box 84"/>
                <p:cNvSpPr txBox="1">
                  <a:spLocks noChangeArrowheads="1"/>
                </p:cNvSpPr>
                <p:nvPr/>
              </p:nvSpPr>
              <p:spPr bwMode="auto">
                <a:xfrm>
                  <a:off x="2904" y="3846"/>
                  <a:ext cx="635" cy="332"/>
                </a:xfrm>
                <a:prstGeom prst="rect">
                  <a:avLst/>
                </a:prstGeom>
                <a:noFill/>
                <a:ln w="12700">
                  <a:noFill/>
                  <a:miter lim="800000"/>
                  <a:headEnd/>
                  <a:tailEnd/>
                </a:ln>
              </p:spPr>
              <p:txBody>
                <a:bodyPr lIns="90000" tIns="46800" rIns="90000" bIns="46800">
                  <a:spAutoFit/>
                </a:bodyPr>
                <a:lstStyle/>
                <a:p>
                  <a:pPr algn="ctr" eaLnBrk="0" fontAlgn="base" hangingPunct="0">
                    <a:spcBef>
                      <a:spcPct val="50000"/>
                    </a:spcBef>
                    <a:spcAft>
                      <a:spcPct val="0"/>
                    </a:spcAft>
                  </a:pPr>
                  <a:r>
                    <a:rPr lang="de-DE" sz="300" b="1">
                      <a:solidFill>
                        <a:srgbClr val="192126"/>
                      </a:solidFill>
                      <a:latin typeface="Arial" charset="0"/>
                    </a:rPr>
                    <a:t>Geschädigte GS</a:t>
                  </a:r>
                </a:p>
              </p:txBody>
            </p:sp>
          </p:grpSp>
          <p:grpSp>
            <p:nvGrpSpPr>
              <p:cNvPr id="5" name="Group 85"/>
              <p:cNvGrpSpPr>
                <a:grpSpLocks/>
              </p:cNvGrpSpPr>
              <p:nvPr/>
            </p:nvGrpSpPr>
            <p:grpSpPr bwMode="auto">
              <a:xfrm>
                <a:off x="5371" y="2100"/>
                <a:ext cx="397" cy="250"/>
                <a:chOff x="431" y="3154"/>
                <a:chExt cx="397" cy="250"/>
              </a:xfrm>
            </p:grpSpPr>
            <p:sp>
              <p:nvSpPr>
                <p:cNvPr id="13396" name="Oval 86"/>
                <p:cNvSpPr>
                  <a:spLocks noChangeArrowheads="1"/>
                </p:cNvSpPr>
                <p:nvPr/>
              </p:nvSpPr>
              <p:spPr bwMode="auto">
                <a:xfrm>
                  <a:off x="431" y="3154"/>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3397" name="Text Box 87"/>
                <p:cNvSpPr txBox="1">
                  <a:spLocks noChangeArrowheads="1"/>
                </p:cNvSpPr>
                <p:nvPr/>
              </p:nvSpPr>
              <p:spPr bwMode="auto">
                <a:xfrm>
                  <a:off x="451" y="3154"/>
                  <a:ext cx="377" cy="25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a:t>
                  </a:r>
                </a:p>
              </p:txBody>
            </p:sp>
          </p:grpSp>
        </p:grpSp>
        <p:grpSp>
          <p:nvGrpSpPr>
            <p:cNvPr id="6" name="Group 35"/>
            <p:cNvGrpSpPr>
              <a:grpSpLocks noChangeAspect="1"/>
            </p:cNvGrpSpPr>
            <p:nvPr/>
          </p:nvGrpSpPr>
          <p:grpSpPr bwMode="auto">
            <a:xfrm>
              <a:off x="3857623" y="1643049"/>
              <a:ext cx="1344798" cy="1493614"/>
              <a:chOff x="1383" y="1566"/>
              <a:chExt cx="974" cy="1079"/>
            </a:xfrm>
          </p:grpSpPr>
          <p:grpSp>
            <p:nvGrpSpPr>
              <p:cNvPr id="7" name="Group 36"/>
              <p:cNvGrpSpPr>
                <a:grpSpLocks/>
              </p:cNvGrpSpPr>
              <p:nvPr/>
            </p:nvGrpSpPr>
            <p:grpSpPr bwMode="auto">
              <a:xfrm>
                <a:off x="1383" y="1616"/>
                <a:ext cx="724" cy="1029"/>
                <a:chOff x="1883" y="1163"/>
                <a:chExt cx="724" cy="1029"/>
              </a:xfrm>
            </p:grpSpPr>
            <p:sp>
              <p:nvSpPr>
                <p:cNvPr id="167" name="Rectangle 37"/>
                <p:cNvSpPr>
                  <a:spLocks noChangeArrowheads="1"/>
                </p:cNvSpPr>
                <p:nvPr/>
              </p:nvSpPr>
              <p:spPr bwMode="auto">
                <a:xfrm>
                  <a:off x="1883"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3392"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13393" name="Text Box 39"/>
                <p:cNvSpPr txBox="1">
                  <a:spLocks noChangeArrowheads="1"/>
                </p:cNvSpPr>
                <p:nvPr/>
              </p:nvSpPr>
              <p:spPr bwMode="auto">
                <a:xfrm>
                  <a:off x="1973" y="1638"/>
                  <a:ext cx="543" cy="55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Versicherung V</a:t>
                  </a:r>
                </a:p>
              </p:txBody>
            </p:sp>
          </p:grpSp>
          <p:grpSp>
            <p:nvGrpSpPr>
              <p:cNvPr id="8" name="Group 40"/>
              <p:cNvGrpSpPr>
                <a:grpSpLocks/>
              </p:cNvGrpSpPr>
              <p:nvPr/>
            </p:nvGrpSpPr>
            <p:grpSpPr bwMode="auto">
              <a:xfrm>
                <a:off x="1934" y="1566"/>
                <a:ext cx="423" cy="279"/>
                <a:chOff x="431" y="3203"/>
                <a:chExt cx="423" cy="279"/>
              </a:xfrm>
            </p:grpSpPr>
            <p:sp>
              <p:nvSpPr>
                <p:cNvPr id="13389" name="Oval 41"/>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3390" name="Text Box 42"/>
                <p:cNvSpPr txBox="1">
                  <a:spLocks noChangeArrowheads="1"/>
                </p:cNvSpPr>
                <p:nvPr/>
              </p:nvSpPr>
              <p:spPr bwMode="auto">
                <a:xfrm>
                  <a:off x="451" y="3203"/>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2</a:t>
                  </a:r>
                </a:p>
              </p:txBody>
            </p:sp>
          </p:grpSp>
        </p:grpSp>
        <p:grpSp>
          <p:nvGrpSpPr>
            <p:cNvPr id="9" name="Group 27"/>
            <p:cNvGrpSpPr>
              <a:grpSpLocks noChangeAspect="1"/>
            </p:cNvGrpSpPr>
            <p:nvPr/>
          </p:nvGrpSpPr>
          <p:grpSpPr bwMode="auto">
            <a:xfrm>
              <a:off x="4000494" y="4214817"/>
              <a:ext cx="1163480" cy="1223422"/>
              <a:chOff x="2381" y="2163"/>
              <a:chExt cx="757" cy="796"/>
            </a:xfrm>
          </p:grpSpPr>
          <p:grpSp>
            <p:nvGrpSpPr>
              <p:cNvPr id="10" name="Group 28"/>
              <p:cNvGrpSpPr>
                <a:grpSpLocks/>
              </p:cNvGrpSpPr>
              <p:nvPr/>
            </p:nvGrpSpPr>
            <p:grpSpPr bwMode="auto">
              <a:xfrm>
                <a:off x="2381" y="2226"/>
                <a:ext cx="734" cy="733"/>
                <a:chOff x="2880" y="1888"/>
                <a:chExt cx="734" cy="733"/>
              </a:xfrm>
            </p:grpSpPr>
            <p:sp>
              <p:nvSpPr>
                <p:cNvPr id="160" name="Rectangle 29"/>
                <p:cNvSpPr>
                  <a:spLocks noChangeArrowheads="1"/>
                </p:cNvSpPr>
                <p:nvPr/>
              </p:nvSpPr>
              <p:spPr bwMode="auto">
                <a:xfrm>
                  <a:off x="2881" y="1887"/>
                  <a:ext cx="542"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3385"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13386" name="Text Box 31"/>
                <p:cNvSpPr txBox="1">
                  <a:spLocks noChangeArrowheads="1"/>
                </p:cNvSpPr>
                <p:nvPr/>
              </p:nvSpPr>
              <p:spPr bwMode="auto">
                <a:xfrm>
                  <a:off x="2888" y="2369"/>
                  <a:ext cx="726" cy="252"/>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Sanierer S</a:t>
                  </a:r>
                </a:p>
              </p:txBody>
            </p:sp>
          </p:grpSp>
          <p:grpSp>
            <p:nvGrpSpPr>
              <p:cNvPr id="11" name="Group 32"/>
              <p:cNvGrpSpPr>
                <a:grpSpLocks/>
              </p:cNvGrpSpPr>
              <p:nvPr/>
            </p:nvGrpSpPr>
            <p:grpSpPr bwMode="auto">
              <a:xfrm>
                <a:off x="2756" y="2163"/>
                <a:ext cx="382" cy="252"/>
                <a:chOff x="431" y="3203"/>
                <a:chExt cx="382" cy="252"/>
              </a:xfrm>
            </p:grpSpPr>
            <p:sp>
              <p:nvSpPr>
                <p:cNvPr id="13382"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3383"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4</a:t>
                  </a:r>
                </a:p>
              </p:txBody>
            </p:sp>
          </p:grpSp>
        </p:grpSp>
        <p:grpSp>
          <p:nvGrpSpPr>
            <p:cNvPr id="12" name="Group 35"/>
            <p:cNvGrpSpPr>
              <a:grpSpLocks noChangeAspect="1"/>
            </p:cNvGrpSpPr>
            <p:nvPr/>
          </p:nvGrpSpPr>
          <p:grpSpPr bwMode="auto">
            <a:xfrm>
              <a:off x="5714799" y="1712262"/>
              <a:ext cx="2144217" cy="1298432"/>
              <a:chOff x="555" y="1616"/>
              <a:chExt cx="1553" cy="938"/>
            </a:xfrm>
          </p:grpSpPr>
          <p:grpSp>
            <p:nvGrpSpPr>
              <p:cNvPr id="13" name="Group 36"/>
              <p:cNvGrpSpPr>
                <a:grpSpLocks/>
              </p:cNvGrpSpPr>
              <p:nvPr/>
            </p:nvGrpSpPr>
            <p:grpSpPr bwMode="auto">
              <a:xfrm>
                <a:off x="1384" y="1616"/>
                <a:ext cx="724" cy="938"/>
                <a:chOff x="1884" y="1163"/>
                <a:chExt cx="724" cy="938"/>
              </a:xfrm>
            </p:grpSpPr>
            <p:sp>
              <p:nvSpPr>
                <p:cNvPr id="153" name="Rectangle 37"/>
                <p:cNvSpPr>
                  <a:spLocks noChangeArrowheads="1"/>
                </p:cNvSpPr>
                <p:nvPr/>
              </p:nvSpPr>
              <p:spPr bwMode="auto">
                <a:xfrm>
                  <a:off x="1884" y="1163"/>
                  <a:ext cx="724" cy="725"/>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3378" name="Picture 38"/>
                <p:cNvPicPr>
                  <a:picLocks noChangeAspect="1" noChangeArrowheads="1"/>
                </p:cNvPicPr>
                <p:nvPr/>
              </p:nvPicPr>
              <p:blipFill>
                <a:blip r:embed="rId3" cstate="print"/>
                <a:srcRect/>
                <a:stretch>
                  <a:fillRect/>
                </a:stretch>
              </p:blipFill>
              <p:spPr bwMode="auto">
                <a:xfrm>
                  <a:off x="1973" y="1189"/>
                  <a:ext cx="590" cy="472"/>
                </a:xfrm>
                <a:prstGeom prst="rect">
                  <a:avLst/>
                </a:prstGeom>
                <a:noFill/>
                <a:ln w="12700">
                  <a:noFill/>
                  <a:miter lim="800000"/>
                  <a:headEnd/>
                  <a:tailEnd/>
                </a:ln>
              </p:spPr>
            </p:pic>
            <p:sp>
              <p:nvSpPr>
                <p:cNvPr id="13379" name="Text Box 39"/>
                <p:cNvSpPr txBox="1">
                  <a:spLocks noChangeArrowheads="1"/>
                </p:cNvSpPr>
                <p:nvPr/>
              </p:nvSpPr>
              <p:spPr bwMode="auto">
                <a:xfrm>
                  <a:off x="1973" y="1638"/>
                  <a:ext cx="543" cy="463"/>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Gutachter GU</a:t>
                  </a:r>
                </a:p>
              </p:txBody>
            </p:sp>
          </p:grpSp>
          <p:grpSp>
            <p:nvGrpSpPr>
              <p:cNvPr id="14" name="Group 40"/>
              <p:cNvGrpSpPr>
                <a:grpSpLocks/>
              </p:cNvGrpSpPr>
              <p:nvPr/>
            </p:nvGrpSpPr>
            <p:grpSpPr bwMode="auto">
              <a:xfrm>
                <a:off x="555" y="2237"/>
                <a:ext cx="403" cy="279"/>
                <a:chOff x="-948" y="3874"/>
                <a:chExt cx="403" cy="279"/>
              </a:xfrm>
            </p:grpSpPr>
            <p:sp>
              <p:nvSpPr>
                <p:cNvPr id="13375" name="Oval 41"/>
                <p:cNvSpPr>
                  <a:spLocks noChangeArrowheads="1"/>
                </p:cNvSpPr>
                <p:nvPr/>
              </p:nvSpPr>
              <p:spPr bwMode="auto">
                <a:xfrm>
                  <a:off x="-948" y="3892"/>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3376" name="Text Box 42"/>
                <p:cNvSpPr txBox="1">
                  <a:spLocks noChangeArrowheads="1"/>
                </p:cNvSpPr>
                <p:nvPr/>
              </p:nvSpPr>
              <p:spPr bwMode="auto">
                <a:xfrm>
                  <a:off x="-948" y="3874"/>
                  <a:ext cx="403" cy="27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3</a:t>
                  </a:r>
                </a:p>
              </p:txBody>
            </p:sp>
          </p:grpSp>
        </p:grpSp>
        <p:grpSp>
          <p:nvGrpSpPr>
            <p:cNvPr id="15" name="Group 18"/>
            <p:cNvGrpSpPr>
              <a:grpSpLocks/>
            </p:cNvGrpSpPr>
            <p:nvPr/>
          </p:nvGrpSpPr>
          <p:grpSpPr bwMode="auto">
            <a:xfrm>
              <a:off x="2106593" y="2025940"/>
              <a:ext cx="1814512" cy="396505"/>
              <a:chOff x="1305" y="4029383"/>
              <a:chExt cx="1143" cy="396505"/>
            </a:xfrm>
          </p:grpSpPr>
          <p:sp>
            <p:nvSpPr>
              <p:cNvPr id="13371"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3372" name="Text Box 20"/>
              <p:cNvSpPr txBox="1">
                <a:spLocks noChangeArrowheads="1"/>
              </p:cNvSpPr>
              <p:nvPr/>
            </p:nvSpPr>
            <p:spPr bwMode="auto">
              <a:xfrm>
                <a:off x="1350" y="4039166"/>
                <a:ext cx="1047"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Mobile Schadenmeldungl</a:t>
                </a:r>
              </a:p>
            </p:txBody>
          </p:sp>
        </p:grpSp>
        <p:grpSp>
          <p:nvGrpSpPr>
            <p:cNvPr id="16" name="Group 18"/>
            <p:cNvGrpSpPr>
              <a:grpSpLocks/>
            </p:cNvGrpSpPr>
            <p:nvPr/>
          </p:nvGrpSpPr>
          <p:grpSpPr bwMode="auto">
            <a:xfrm>
              <a:off x="2106594" y="2454564"/>
              <a:ext cx="1814512" cy="396503"/>
              <a:chOff x="1305" y="4029383"/>
              <a:chExt cx="1143" cy="396503"/>
            </a:xfrm>
          </p:grpSpPr>
          <p:sp>
            <p:nvSpPr>
              <p:cNvPr id="13369" name="Line 19"/>
              <p:cNvSpPr>
                <a:spLocks noChangeShapeType="1"/>
              </p:cNvSpPr>
              <p:nvPr/>
            </p:nvSpPr>
            <p:spPr bwMode="auto">
              <a:xfrm>
                <a:off x="1305" y="4029383"/>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3370" name="Text Box 20"/>
              <p:cNvSpPr txBox="1">
                <a:spLocks noChangeArrowheads="1"/>
              </p:cNvSpPr>
              <p:nvPr/>
            </p:nvSpPr>
            <p:spPr bwMode="auto">
              <a:xfrm>
                <a:off x="1350" y="4039166"/>
                <a:ext cx="950"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Feedback an S und V</a:t>
                </a:r>
              </a:p>
            </p:txBody>
          </p:sp>
        </p:grpSp>
        <p:grpSp>
          <p:nvGrpSpPr>
            <p:cNvPr id="17" name="Group 18"/>
            <p:cNvGrpSpPr>
              <a:grpSpLocks/>
            </p:cNvGrpSpPr>
            <p:nvPr/>
          </p:nvGrpSpPr>
          <p:grpSpPr bwMode="auto">
            <a:xfrm>
              <a:off x="5122865" y="2025746"/>
              <a:ext cx="1814512" cy="386721"/>
              <a:chOff x="1315" y="4029189"/>
              <a:chExt cx="1143" cy="386721"/>
            </a:xfrm>
          </p:grpSpPr>
          <p:sp>
            <p:nvSpPr>
              <p:cNvPr id="13367" name="Line 19"/>
              <p:cNvSpPr>
                <a:spLocks noChangeShapeType="1"/>
              </p:cNvSpPr>
              <p:nvPr/>
            </p:nvSpPr>
            <p:spPr bwMode="auto">
              <a:xfrm>
                <a:off x="1315" y="4039168"/>
                <a:ext cx="1143" cy="0"/>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3368" name="Text Box 20"/>
              <p:cNvSpPr txBox="1">
                <a:spLocks noChangeArrowheads="1"/>
              </p:cNvSpPr>
              <p:nvPr/>
            </p:nvSpPr>
            <p:spPr bwMode="auto">
              <a:xfrm>
                <a:off x="1350" y="4029189"/>
                <a:ext cx="110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Beurteilung Schadenshöhe</a:t>
                </a:r>
              </a:p>
            </p:txBody>
          </p:sp>
        </p:grpSp>
        <p:sp>
          <p:nvSpPr>
            <p:cNvPr id="13325" name="Line 99"/>
            <p:cNvSpPr>
              <a:spLocks noChangeShapeType="1"/>
            </p:cNvSpPr>
            <p:nvPr/>
          </p:nvSpPr>
          <p:spPr bwMode="auto">
            <a:xfrm rot="6600000" flipV="1">
              <a:off x="4166793" y="3209100"/>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3326" name="Text Box 20"/>
            <p:cNvSpPr txBox="1">
              <a:spLocks noChangeArrowheads="1"/>
            </p:cNvSpPr>
            <p:nvPr/>
          </p:nvSpPr>
          <p:spPr bwMode="auto">
            <a:xfrm>
              <a:off x="4786314" y="3214685"/>
              <a:ext cx="1081118" cy="6405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Suche nach </a:t>
              </a:r>
            </a:p>
            <a:p>
              <a:pPr eaLnBrk="0" fontAlgn="base" hangingPunct="0">
                <a:spcBef>
                  <a:spcPct val="0"/>
                </a:spcBef>
                <a:spcAft>
                  <a:spcPct val="0"/>
                </a:spcAft>
              </a:pPr>
              <a:r>
                <a:rPr lang="de-DE" sz="300">
                  <a:solidFill>
                    <a:srgbClr val="192126"/>
                  </a:solidFill>
                  <a:latin typeface="Arial" charset="0"/>
                </a:rPr>
                <a:t>geeignetem </a:t>
              </a:r>
            </a:p>
            <a:p>
              <a:pPr eaLnBrk="0" fontAlgn="base" hangingPunct="0">
                <a:spcBef>
                  <a:spcPct val="0"/>
                </a:spcBef>
                <a:spcAft>
                  <a:spcPct val="0"/>
                </a:spcAft>
              </a:pPr>
              <a:r>
                <a:rPr lang="de-DE" sz="300">
                  <a:solidFill>
                    <a:srgbClr val="192126"/>
                  </a:solidFill>
                  <a:latin typeface="Arial" charset="0"/>
                </a:rPr>
                <a:t>Regulierer</a:t>
              </a:r>
            </a:p>
          </p:txBody>
        </p:sp>
        <p:grpSp>
          <p:nvGrpSpPr>
            <p:cNvPr id="18" name="Group 18"/>
            <p:cNvGrpSpPr>
              <a:grpSpLocks/>
            </p:cNvGrpSpPr>
            <p:nvPr/>
          </p:nvGrpSpPr>
          <p:grpSpPr bwMode="auto">
            <a:xfrm>
              <a:off x="5106990" y="2454568"/>
              <a:ext cx="1814512" cy="396505"/>
              <a:chOff x="1305" y="4029383"/>
              <a:chExt cx="1143" cy="396505"/>
            </a:xfrm>
          </p:grpSpPr>
          <p:sp>
            <p:nvSpPr>
              <p:cNvPr id="13365" name="Line 19"/>
              <p:cNvSpPr>
                <a:spLocks noChangeShapeType="1"/>
              </p:cNvSpPr>
              <p:nvPr/>
            </p:nvSpPr>
            <p:spPr bwMode="auto">
              <a:xfrm>
                <a:off x="1305" y="4029383"/>
                <a:ext cx="1143" cy="0"/>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3366" name="Text Box 20"/>
              <p:cNvSpPr txBox="1">
                <a:spLocks noChangeArrowheads="1"/>
              </p:cNvSpPr>
              <p:nvPr/>
            </p:nvSpPr>
            <p:spPr bwMode="auto">
              <a:xfrm>
                <a:off x="1350" y="4039166"/>
                <a:ext cx="1075" cy="38672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Gutachten Schadenshöhe</a:t>
                </a:r>
              </a:p>
            </p:txBody>
          </p:sp>
        </p:grpSp>
        <p:sp>
          <p:nvSpPr>
            <p:cNvPr id="13328" name="Line 99"/>
            <p:cNvSpPr>
              <a:spLocks noChangeShapeType="1"/>
            </p:cNvSpPr>
            <p:nvPr/>
          </p:nvSpPr>
          <p:spPr bwMode="auto">
            <a:xfrm rot="6600000" flipV="1">
              <a:off x="3952480" y="3209101"/>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5" name="Text Box 20"/>
            <p:cNvSpPr txBox="1">
              <a:spLocks noChangeArrowheads="1"/>
            </p:cNvSpPr>
            <p:nvPr/>
          </p:nvSpPr>
          <p:spPr bwMode="auto">
            <a:xfrm>
              <a:off x="4286251" y="3071810"/>
              <a:ext cx="626440" cy="681421"/>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Angebot</a:t>
              </a:r>
            </a:p>
          </p:txBody>
        </p:sp>
        <p:sp>
          <p:nvSpPr>
            <p:cNvPr id="13330" name="Line 99"/>
            <p:cNvSpPr>
              <a:spLocks noChangeShapeType="1"/>
            </p:cNvSpPr>
            <p:nvPr/>
          </p:nvSpPr>
          <p:spPr bwMode="auto">
            <a:xfrm rot="6600000" flipV="1">
              <a:off x="3666727" y="3280539"/>
              <a:ext cx="1208335" cy="439798"/>
            </a:xfrm>
            <a:prstGeom prst="line">
              <a:avLst/>
            </a:prstGeom>
            <a:noFill/>
            <a:ln w="12700">
              <a:solidFill>
                <a:schemeClr val="tx1"/>
              </a:solidFill>
              <a:round/>
              <a:headEn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07" name="Text Box 20"/>
            <p:cNvSpPr txBox="1">
              <a:spLocks noChangeArrowheads="1"/>
            </p:cNvSpPr>
            <p:nvPr/>
          </p:nvSpPr>
          <p:spPr bwMode="auto">
            <a:xfrm>
              <a:off x="4000499" y="3171054"/>
              <a:ext cx="626440" cy="599116"/>
            </a:xfrm>
            <a:prstGeom prst="rect">
              <a:avLst/>
            </a:prstGeom>
            <a:noFill/>
            <a:ln w="12700">
              <a:noFill/>
              <a:miter lim="800000"/>
              <a:headEnd/>
              <a:tailEnd/>
            </a:ln>
            <a:effectLst/>
          </p:spPr>
          <p:txBody>
            <a:bodyPr vert="vert270" wrap="none"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p:txBody>
        </p:sp>
        <p:grpSp>
          <p:nvGrpSpPr>
            <p:cNvPr id="19" name="Group 27"/>
            <p:cNvGrpSpPr>
              <a:grpSpLocks noChangeAspect="1"/>
            </p:cNvGrpSpPr>
            <p:nvPr/>
          </p:nvGrpSpPr>
          <p:grpSpPr bwMode="auto">
            <a:xfrm>
              <a:off x="5786444" y="5072073"/>
              <a:ext cx="1163480" cy="1349453"/>
              <a:chOff x="2381" y="2163"/>
              <a:chExt cx="757" cy="878"/>
            </a:xfrm>
          </p:grpSpPr>
          <p:grpSp>
            <p:nvGrpSpPr>
              <p:cNvPr id="20" name="Group 28"/>
              <p:cNvGrpSpPr>
                <a:grpSpLocks/>
              </p:cNvGrpSpPr>
              <p:nvPr/>
            </p:nvGrpSpPr>
            <p:grpSpPr bwMode="auto">
              <a:xfrm>
                <a:off x="2381" y="2226"/>
                <a:ext cx="734" cy="815"/>
                <a:chOff x="2880" y="1888"/>
                <a:chExt cx="734" cy="815"/>
              </a:xfrm>
            </p:grpSpPr>
            <p:sp>
              <p:nvSpPr>
                <p:cNvPr id="138" name="Rectangle 29"/>
                <p:cNvSpPr>
                  <a:spLocks noChangeArrowheads="1"/>
                </p:cNvSpPr>
                <p:nvPr/>
              </p:nvSpPr>
              <p:spPr bwMode="auto">
                <a:xfrm>
                  <a:off x="2880" y="1888"/>
                  <a:ext cx="545" cy="636"/>
                </a:xfrm>
                <a:prstGeom prst="rect">
                  <a:avLst/>
                </a:prstGeom>
                <a:solidFill>
                  <a:schemeClr val="bg1"/>
                </a:solidFill>
                <a:ln w="12700">
                  <a:solidFill>
                    <a:srgbClr val="EAEAEA"/>
                  </a:solidFill>
                  <a:miter lim="800000"/>
                  <a:headEnd/>
                  <a:tailEnd/>
                </a:ln>
                <a:effectLst>
                  <a:outerShdw dist="53882" dir="2700000" algn="ctr" rotWithShape="0">
                    <a:schemeClr val="bg2">
                      <a:alpha val="50000"/>
                    </a:schemeClr>
                  </a:outerShdw>
                </a:effectLst>
              </p:spPr>
              <p:txBody>
                <a:bodyPr wrap="none" lIns="90000" tIns="46800" rIns="90000" bIns="46800" anchor="ctr"/>
                <a:lstStyle/>
                <a:p>
                  <a:pPr eaLnBrk="0" fontAlgn="base" hangingPunct="0">
                    <a:spcBef>
                      <a:spcPct val="0"/>
                    </a:spcBef>
                    <a:spcAft>
                      <a:spcPct val="0"/>
                    </a:spcAft>
                    <a:defRPr/>
                  </a:pPr>
                  <a:endParaRPr lang="de-DE" sz="300">
                    <a:solidFill>
                      <a:srgbClr val="192126"/>
                    </a:solidFill>
                    <a:latin typeface="Arial" charset="0"/>
                  </a:endParaRPr>
                </a:p>
              </p:txBody>
            </p:sp>
            <p:pic>
              <p:nvPicPr>
                <p:cNvPr id="13363" name="Picture 30"/>
                <p:cNvPicPr>
                  <a:picLocks noChangeAspect="1" noChangeArrowheads="1"/>
                </p:cNvPicPr>
                <p:nvPr/>
              </p:nvPicPr>
              <p:blipFill>
                <a:blip r:embed="rId4" cstate="print"/>
                <a:srcRect/>
                <a:stretch>
                  <a:fillRect/>
                </a:stretch>
              </p:blipFill>
              <p:spPr bwMode="auto">
                <a:xfrm>
                  <a:off x="2992" y="1909"/>
                  <a:ext cx="324" cy="454"/>
                </a:xfrm>
                <a:prstGeom prst="rect">
                  <a:avLst/>
                </a:prstGeom>
                <a:noFill/>
                <a:ln w="12700">
                  <a:noFill/>
                  <a:miter lim="800000"/>
                  <a:headEnd/>
                  <a:tailEnd/>
                </a:ln>
              </p:spPr>
            </p:pic>
            <p:sp>
              <p:nvSpPr>
                <p:cNvPr id="13364" name="Text Box 31"/>
                <p:cNvSpPr txBox="1">
                  <a:spLocks noChangeArrowheads="1"/>
                </p:cNvSpPr>
                <p:nvPr/>
              </p:nvSpPr>
              <p:spPr bwMode="auto">
                <a:xfrm>
                  <a:off x="2888" y="2369"/>
                  <a:ext cx="726" cy="334"/>
                </a:xfrm>
                <a:prstGeom prst="rect">
                  <a:avLst/>
                </a:prstGeom>
                <a:noFill/>
                <a:ln w="12700">
                  <a:noFill/>
                  <a:miter lim="800000"/>
                  <a:headEnd/>
                  <a:tailEnd/>
                </a:ln>
              </p:spPr>
              <p:txBody>
                <a:bodyPr lIns="90000" tIns="46800" rIns="90000" bIns="46800">
                  <a:spAutoFit/>
                </a:bodyPr>
                <a:lstStyle/>
                <a:p>
                  <a:pPr eaLnBrk="0" fontAlgn="base" hangingPunct="0">
                    <a:spcBef>
                      <a:spcPct val="50000"/>
                    </a:spcBef>
                    <a:spcAft>
                      <a:spcPct val="0"/>
                    </a:spcAft>
                  </a:pPr>
                  <a:r>
                    <a:rPr lang="de-DE" sz="300" b="1">
                      <a:solidFill>
                        <a:srgbClr val="192126"/>
                      </a:solidFill>
                      <a:latin typeface="Arial" charset="0"/>
                    </a:rPr>
                    <a:t>Unterauftrag U</a:t>
                  </a:r>
                </a:p>
              </p:txBody>
            </p:sp>
          </p:grpSp>
          <p:grpSp>
            <p:nvGrpSpPr>
              <p:cNvPr id="21" name="Group 32"/>
              <p:cNvGrpSpPr>
                <a:grpSpLocks/>
              </p:cNvGrpSpPr>
              <p:nvPr/>
            </p:nvGrpSpPr>
            <p:grpSpPr bwMode="auto">
              <a:xfrm>
                <a:off x="2756" y="2163"/>
                <a:ext cx="382" cy="252"/>
                <a:chOff x="431" y="3203"/>
                <a:chExt cx="382" cy="252"/>
              </a:xfrm>
            </p:grpSpPr>
            <p:sp>
              <p:nvSpPr>
                <p:cNvPr id="13360" name="Oval 33"/>
                <p:cNvSpPr>
                  <a:spLocks noChangeArrowheads="1"/>
                </p:cNvSpPr>
                <p:nvPr/>
              </p:nvSpPr>
              <p:spPr bwMode="auto">
                <a:xfrm>
                  <a:off x="431" y="3203"/>
                  <a:ext cx="226" cy="226"/>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3361" name="Text Box 34"/>
                <p:cNvSpPr txBox="1">
                  <a:spLocks noChangeArrowheads="1"/>
                </p:cNvSpPr>
                <p:nvPr/>
              </p:nvSpPr>
              <p:spPr bwMode="auto">
                <a:xfrm>
                  <a:off x="451" y="3203"/>
                  <a:ext cx="362" cy="252"/>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5</a:t>
                  </a:r>
                </a:p>
              </p:txBody>
            </p:sp>
          </p:grpSp>
        </p:grpSp>
        <p:grpSp>
          <p:nvGrpSpPr>
            <p:cNvPr id="22" name="Group 100"/>
            <p:cNvGrpSpPr>
              <a:grpSpLocks/>
            </p:cNvGrpSpPr>
            <p:nvPr/>
          </p:nvGrpSpPr>
          <p:grpSpPr bwMode="auto">
            <a:xfrm rot="755417">
              <a:off x="4870295" y="4918333"/>
              <a:ext cx="966788" cy="488951"/>
              <a:chOff x="2954" y="2756"/>
              <a:chExt cx="609" cy="308"/>
            </a:xfrm>
          </p:grpSpPr>
          <p:sp>
            <p:nvSpPr>
              <p:cNvPr id="13356"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3357" name="Text Box 102"/>
              <p:cNvSpPr txBox="1">
                <a:spLocks noChangeArrowheads="1"/>
              </p:cNvSpPr>
              <p:nvPr/>
            </p:nvSpPr>
            <p:spPr bwMode="auto">
              <a:xfrm rot="1462980">
                <a:off x="2954" y="2820"/>
                <a:ext cx="609"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Abklärung</a:t>
                </a:r>
              </a:p>
            </p:txBody>
          </p:sp>
        </p:grpSp>
        <p:sp>
          <p:nvSpPr>
            <p:cNvPr id="13334" name="Oval 86"/>
            <p:cNvSpPr>
              <a:spLocks noChangeArrowheads="1"/>
            </p:cNvSpPr>
            <p:nvPr/>
          </p:nvSpPr>
          <p:spPr bwMode="auto">
            <a:xfrm>
              <a:off x="3929058" y="4071942"/>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grpSp>
          <p:nvGrpSpPr>
            <p:cNvPr id="23" name="Group 72"/>
            <p:cNvGrpSpPr>
              <a:grpSpLocks/>
            </p:cNvGrpSpPr>
            <p:nvPr/>
          </p:nvGrpSpPr>
          <p:grpSpPr bwMode="auto">
            <a:xfrm>
              <a:off x="4643435" y="5715016"/>
              <a:ext cx="357193" cy="386642"/>
              <a:chOff x="7358079" y="4643446"/>
              <a:chExt cx="357193" cy="386642"/>
            </a:xfrm>
          </p:grpSpPr>
          <p:sp>
            <p:nvSpPr>
              <p:cNvPr id="13354" name="Oval 33"/>
              <p:cNvSpPr>
                <a:spLocks noChangeArrowheads="1"/>
              </p:cNvSpPr>
              <p:nvPr/>
            </p:nvSpPr>
            <p:spPr bwMode="auto">
              <a:xfrm>
                <a:off x="7358082" y="4643446"/>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3355" name="Text Box 34"/>
              <p:cNvSpPr txBox="1">
                <a:spLocks noChangeArrowheads="1"/>
              </p:cNvSpPr>
              <p:nvPr/>
            </p:nvSpPr>
            <p:spPr bwMode="auto">
              <a:xfrm>
                <a:off x="7358079" y="4643446"/>
                <a:ext cx="357187" cy="386642"/>
              </a:xfrm>
              <a:prstGeom prst="rect">
                <a:avLst/>
              </a:prstGeom>
              <a:noFill/>
              <a:ln w="12700">
                <a:noFill/>
                <a:miter lim="800000"/>
                <a:headEnd/>
                <a:tailEnd/>
              </a:ln>
            </p:spPr>
            <p:txBody>
              <a:bodyPr lIns="90000" tIns="46800" rIns="90000" bIns="46800">
                <a:spAutoFit/>
              </a:bodyPr>
              <a:lstStyle/>
              <a:p>
                <a:pPr eaLnBrk="0" fontAlgn="base" hangingPunct="0">
                  <a:spcBef>
                    <a:spcPct val="0"/>
                  </a:spcBef>
                  <a:spcAft>
                    <a:spcPct val="0"/>
                  </a:spcAft>
                </a:pPr>
                <a:r>
                  <a:rPr lang="de-DE" sz="300">
                    <a:solidFill>
                      <a:srgbClr val="192126"/>
                    </a:solidFill>
                    <a:latin typeface="Arial" charset="0"/>
                  </a:rPr>
                  <a:t>6</a:t>
                </a:r>
              </a:p>
            </p:txBody>
          </p:sp>
        </p:grpSp>
        <p:grpSp>
          <p:nvGrpSpPr>
            <p:cNvPr id="24" name="Group 83"/>
            <p:cNvGrpSpPr>
              <a:grpSpLocks/>
            </p:cNvGrpSpPr>
            <p:nvPr/>
          </p:nvGrpSpPr>
          <p:grpSpPr bwMode="auto">
            <a:xfrm>
              <a:off x="4214810" y="2643182"/>
              <a:ext cx="628271" cy="386722"/>
              <a:chOff x="3857620" y="3857628"/>
              <a:chExt cx="628271" cy="386722"/>
            </a:xfrm>
          </p:grpSpPr>
          <p:sp>
            <p:nvSpPr>
              <p:cNvPr id="13352" name="Oval 33"/>
              <p:cNvSpPr>
                <a:spLocks noChangeArrowheads="1"/>
              </p:cNvSpPr>
              <p:nvPr/>
            </p:nvSpPr>
            <p:spPr bwMode="auto">
              <a:xfrm>
                <a:off x="3857620" y="3857628"/>
                <a:ext cx="357190" cy="347354"/>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3353" name="Text Box 42"/>
              <p:cNvSpPr txBox="1">
                <a:spLocks noChangeArrowheads="1"/>
              </p:cNvSpPr>
              <p:nvPr/>
            </p:nvSpPr>
            <p:spPr bwMode="auto">
              <a:xfrm>
                <a:off x="3929061" y="3857631"/>
                <a:ext cx="556830" cy="386719"/>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7</a:t>
                </a:r>
              </a:p>
            </p:txBody>
          </p:sp>
        </p:grpSp>
        <p:grpSp>
          <p:nvGrpSpPr>
            <p:cNvPr id="25" name="Group 100"/>
            <p:cNvGrpSpPr>
              <a:grpSpLocks/>
            </p:cNvGrpSpPr>
            <p:nvPr/>
          </p:nvGrpSpPr>
          <p:grpSpPr bwMode="auto">
            <a:xfrm rot="850719">
              <a:off x="4665408" y="5425292"/>
              <a:ext cx="1081088" cy="488951"/>
              <a:chOff x="2916" y="2756"/>
              <a:chExt cx="681" cy="308"/>
            </a:xfrm>
          </p:grpSpPr>
          <p:sp>
            <p:nvSpPr>
              <p:cNvPr id="13350" name="Line 101"/>
              <p:cNvSpPr>
                <a:spLocks noChangeShapeType="1"/>
              </p:cNvSpPr>
              <p:nvPr/>
            </p:nvSpPr>
            <p:spPr bwMode="auto">
              <a:xfrm>
                <a:off x="3045" y="2756"/>
                <a:ext cx="498" cy="227"/>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3351" name="Text Box 102"/>
              <p:cNvSpPr txBox="1">
                <a:spLocks noChangeArrowheads="1"/>
              </p:cNvSpPr>
              <p:nvPr/>
            </p:nvSpPr>
            <p:spPr bwMode="auto">
              <a:xfrm rot="1433992">
                <a:off x="2916" y="2820"/>
                <a:ext cx="681" cy="244"/>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Unterauftrag</a:t>
                </a:r>
              </a:p>
            </p:txBody>
          </p:sp>
        </p:grpSp>
        <p:grpSp>
          <p:nvGrpSpPr>
            <p:cNvPr id="26" name="Group 80"/>
            <p:cNvGrpSpPr>
              <a:grpSpLocks/>
            </p:cNvGrpSpPr>
            <p:nvPr/>
          </p:nvGrpSpPr>
          <p:grpSpPr bwMode="auto">
            <a:xfrm>
              <a:off x="2643174" y="3571876"/>
              <a:ext cx="556834" cy="386720"/>
              <a:chOff x="5072066" y="5929330"/>
              <a:chExt cx="556834" cy="386720"/>
            </a:xfrm>
          </p:grpSpPr>
          <p:sp>
            <p:nvSpPr>
              <p:cNvPr id="13348" name="Oval 86"/>
              <p:cNvSpPr>
                <a:spLocks noChangeArrowheads="1"/>
              </p:cNvSpPr>
              <p:nvPr/>
            </p:nvSpPr>
            <p:spPr bwMode="auto">
              <a:xfrm>
                <a:off x="5072066" y="5929330"/>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3349" name="Text Box 42"/>
              <p:cNvSpPr txBox="1">
                <a:spLocks noChangeArrowheads="1"/>
              </p:cNvSpPr>
              <p:nvPr/>
            </p:nvSpPr>
            <p:spPr bwMode="auto">
              <a:xfrm>
                <a:off x="5072069" y="5929330"/>
                <a:ext cx="556831" cy="386720"/>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9</a:t>
                </a:r>
              </a:p>
            </p:txBody>
          </p:sp>
        </p:grpSp>
        <p:sp>
          <p:nvSpPr>
            <p:cNvPr id="13339" name="Line 99"/>
            <p:cNvSpPr>
              <a:spLocks noChangeShapeType="1"/>
            </p:cNvSpPr>
            <p:nvPr/>
          </p:nvSpPr>
          <p:spPr bwMode="auto">
            <a:xfrm rot="6600000" flipV="1">
              <a:off x="3380976" y="3280540"/>
              <a:ext cx="1208335" cy="439798"/>
            </a:xfrm>
            <a:prstGeom prst="line">
              <a:avLst/>
            </a:prstGeom>
            <a:noFill/>
            <a:ln w="12700">
              <a:solidFill>
                <a:schemeClr val="tx1"/>
              </a:solidFill>
              <a:round/>
              <a:headEnd type="triangle" w="med" len="med"/>
              <a:tailEn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sp>
          <p:nvSpPr>
            <p:cNvPr id="116" name="Text Box 20"/>
            <p:cNvSpPr txBox="1">
              <a:spLocks noChangeArrowheads="1"/>
            </p:cNvSpPr>
            <p:nvPr/>
          </p:nvSpPr>
          <p:spPr bwMode="auto">
            <a:xfrm>
              <a:off x="3286117" y="2786057"/>
              <a:ext cx="1007102" cy="1148803"/>
            </a:xfrm>
            <a:prstGeom prst="rect">
              <a:avLst/>
            </a:prstGeom>
            <a:noFill/>
            <a:ln w="12700">
              <a:noFill/>
              <a:miter lim="800000"/>
              <a:headEnd/>
              <a:tailEnd/>
            </a:ln>
            <a:effectLst/>
          </p:spPr>
          <p:txBody>
            <a:bodyPr vert="vert270" lIns="90000" tIns="46800" rIns="90000" bIns="46800">
              <a:spAutoFit/>
            </a:bodyPr>
            <a:lstStyle/>
            <a:p>
              <a:pPr eaLnBrk="0" fontAlgn="base" hangingPunct="0">
                <a:spcBef>
                  <a:spcPct val="0"/>
                </a:spcBef>
                <a:spcAft>
                  <a:spcPct val="0"/>
                </a:spcAft>
                <a:defRPr/>
              </a:pPr>
              <a:r>
                <a:rPr lang="de-DE" sz="300" dirty="0">
                  <a:solidFill>
                    <a:srgbClr val="192126"/>
                  </a:solidFill>
                  <a:latin typeface="Arial" charset="0"/>
                </a:rPr>
                <a:t>Auftrag</a:t>
              </a:r>
            </a:p>
            <a:p>
              <a:pPr eaLnBrk="0" fontAlgn="base" hangingPunct="0">
                <a:spcBef>
                  <a:spcPct val="0"/>
                </a:spcBef>
                <a:spcAft>
                  <a:spcPct val="0"/>
                </a:spcAft>
                <a:defRPr/>
              </a:pPr>
              <a:r>
                <a:rPr lang="de-DE" sz="300" dirty="0">
                  <a:solidFill>
                    <a:srgbClr val="192126"/>
                  </a:solidFill>
                  <a:latin typeface="Arial" charset="0"/>
                </a:rPr>
                <a:t>Erledigt +</a:t>
              </a:r>
            </a:p>
            <a:p>
              <a:pPr eaLnBrk="0" fontAlgn="base" hangingPunct="0">
                <a:spcBef>
                  <a:spcPct val="0"/>
                </a:spcBef>
                <a:spcAft>
                  <a:spcPct val="0"/>
                </a:spcAft>
                <a:defRPr/>
              </a:pPr>
              <a:r>
                <a:rPr lang="de-DE" sz="300" dirty="0">
                  <a:solidFill>
                    <a:srgbClr val="192126"/>
                  </a:solidFill>
                  <a:latin typeface="Arial" charset="0"/>
                </a:rPr>
                <a:t>Konsolidierte</a:t>
              </a:r>
            </a:p>
            <a:p>
              <a:pPr eaLnBrk="0" fontAlgn="base" hangingPunct="0">
                <a:spcBef>
                  <a:spcPct val="0"/>
                </a:spcBef>
                <a:spcAft>
                  <a:spcPct val="0"/>
                </a:spcAft>
                <a:defRPr/>
              </a:pPr>
              <a:r>
                <a:rPr lang="de-DE" sz="300" dirty="0">
                  <a:solidFill>
                    <a:srgbClr val="192126"/>
                  </a:solidFill>
                  <a:latin typeface="Arial" charset="0"/>
                </a:rPr>
                <a:t>Rechnung</a:t>
              </a:r>
            </a:p>
          </p:txBody>
        </p:sp>
        <p:sp>
          <p:nvSpPr>
            <p:cNvPr id="13341" name="Text Box 42"/>
            <p:cNvSpPr txBox="1">
              <a:spLocks noChangeArrowheads="1"/>
            </p:cNvSpPr>
            <p:nvPr/>
          </p:nvSpPr>
          <p:spPr bwMode="auto">
            <a:xfrm>
              <a:off x="3929061" y="4071941"/>
              <a:ext cx="556830"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8</a:t>
              </a:r>
            </a:p>
          </p:txBody>
        </p:sp>
        <p:grpSp>
          <p:nvGrpSpPr>
            <p:cNvPr id="27" name="Group 108"/>
            <p:cNvGrpSpPr>
              <a:grpSpLocks/>
            </p:cNvGrpSpPr>
            <p:nvPr/>
          </p:nvGrpSpPr>
          <p:grpSpPr bwMode="auto">
            <a:xfrm rot="1685957">
              <a:off x="1041090" y="3711207"/>
              <a:ext cx="3142687" cy="496756"/>
              <a:chOff x="1202" y="2885"/>
              <a:chExt cx="2313" cy="431"/>
            </a:xfrm>
          </p:grpSpPr>
          <p:sp>
            <p:nvSpPr>
              <p:cNvPr id="13346" name="Text Box 109"/>
              <p:cNvSpPr txBox="1">
                <a:spLocks noChangeArrowheads="1"/>
              </p:cNvSpPr>
              <p:nvPr/>
            </p:nvSpPr>
            <p:spPr bwMode="auto">
              <a:xfrm rot="478264">
                <a:off x="1594" y="2980"/>
                <a:ext cx="1389" cy="336"/>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Schadensabtretungserklärung</a:t>
                </a:r>
              </a:p>
            </p:txBody>
          </p:sp>
          <p:sp>
            <p:nvSpPr>
              <p:cNvPr id="13347" name="Line 110"/>
              <p:cNvSpPr>
                <a:spLocks noChangeShapeType="1"/>
              </p:cNvSpPr>
              <p:nvPr/>
            </p:nvSpPr>
            <p:spPr bwMode="auto">
              <a:xfrm>
                <a:off x="1202" y="2885"/>
                <a:ext cx="2313" cy="363"/>
              </a:xfrm>
              <a:prstGeom prst="line">
                <a:avLst/>
              </a:prstGeom>
              <a:noFill/>
              <a:ln w="12700">
                <a:solidFill>
                  <a:schemeClr val="tx1"/>
                </a:solidFill>
                <a:round/>
                <a:headEnd type="triangle" w="med" len="med"/>
                <a:tailEnd type="triangle" w="med" len="med"/>
              </a:ln>
            </p:spPr>
            <p:txBody>
              <a:bodyPr lIns="90000" tIns="46800" rIns="90000" bIns="46800"/>
              <a:lstStyle/>
              <a:p>
                <a:pPr eaLnBrk="0" fontAlgn="base" hangingPunct="0">
                  <a:spcBef>
                    <a:spcPct val="0"/>
                  </a:spcBef>
                  <a:spcAft>
                    <a:spcPct val="0"/>
                  </a:spcAft>
                </a:pPr>
                <a:endParaRPr lang="de-DE" sz="1600">
                  <a:solidFill>
                    <a:srgbClr val="192126"/>
                  </a:solidFill>
                  <a:latin typeface="Arial" charset="0"/>
                </a:endParaRPr>
              </a:p>
            </p:txBody>
          </p:sp>
        </p:grpSp>
        <p:sp>
          <p:nvSpPr>
            <p:cNvPr id="13343" name="Text Box 42"/>
            <p:cNvSpPr txBox="1">
              <a:spLocks noChangeArrowheads="1"/>
            </p:cNvSpPr>
            <p:nvPr/>
          </p:nvSpPr>
          <p:spPr bwMode="auto">
            <a:xfrm>
              <a:off x="2500302" y="2643182"/>
              <a:ext cx="614105" cy="386721"/>
            </a:xfrm>
            <a:prstGeom prst="rect">
              <a:avLst/>
            </a:prstGeom>
            <a:noFill/>
            <a:ln w="12700">
              <a:noFill/>
              <a:miter lim="800000"/>
              <a:headEnd/>
              <a:tailEnd/>
            </a:ln>
          </p:spPr>
          <p:txBody>
            <a:bodyPr wrap="none" lIns="90000" tIns="46800" rIns="90000" bIns="46800">
              <a:spAutoFit/>
            </a:bodyPr>
            <a:lstStyle/>
            <a:p>
              <a:pPr eaLnBrk="0" fontAlgn="base" hangingPunct="0">
                <a:spcBef>
                  <a:spcPct val="0"/>
                </a:spcBef>
                <a:spcAft>
                  <a:spcPct val="0"/>
                </a:spcAft>
              </a:pPr>
              <a:r>
                <a:rPr lang="de-DE" sz="300">
                  <a:solidFill>
                    <a:srgbClr val="192126"/>
                  </a:solidFill>
                  <a:latin typeface="Arial" charset="0"/>
                </a:rPr>
                <a:t>10</a:t>
              </a:r>
            </a:p>
          </p:txBody>
        </p:sp>
        <p:sp>
          <p:nvSpPr>
            <p:cNvPr id="13344" name="Oval 86"/>
            <p:cNvSpPr>
              <a:spLocks noChangeArrowheads="1"/>
            </p:cNvSpPr>
            <p:nvPr/>
          </p:nvSpPr>
          <p:spPr bwMode="auto">
            <a:xfrm>
              <a:off x="3500430" y="3929066"/>
              <a:ext cx="358775" cy="358775"/>
            </a:xfrm>
            <a:prstGeom prst="ellipse">
              <a:avLst/>
            </a:prstGeom>
            <a:solidFill>
              <a:srgbClr val="DDDDDD"/>
            </a:solidFill>
            <a:ln w="12700">
              <a:noFill/>
              <a:round/>
              <a:headEnd/>
              <a:tailEnd/>
            </a:ln>
          </p:spPr>
          <p:txBody>
            <a:bodyPr wrap="none" lIns="90000" tIns="46800" rIns="90000" bIns="46800" anchor="ctr"/>
            <a:lstStyle/>
            <a:p>
              <a:pPr eaLnBrk="0" fontAlgn="base" hangingPunct="0">
                <a:spcBef>
                  <a:spcPct val="0"/>
                </a:spcBef>
                <a:spcAft>
                  <a:spcPct val="0"/>
                </a:spcAft>
              </a:pPr>
              <a:endParaRPr lang="de-DE" sz="300">
                <a:solidFill>
                  <a:srgbClr val="192126"/>
                </a:solidFill>
                <a:latin typeface="Arial" charset="0"/>
              </a:endParaRPr>
            </a:p>
          </p:txBody>
        </p:sp>
        <p:sp>
          <p:nvSpPr>
            <p:cNvPr id="13345" name="Rectangle 120"/>
            <p:cNvSpPr>
              <a:spLocks noChangeArrowheads="1"/>
            </p:cNvSpPr>
            <p:nvPr/>
          </p:nvSpPr>
          <p:spPr bwMode="auto">
            <a:xfrm>
              <a:off x="3500433" y="3929068"/>
              <a:ext cx="564822" cy="380722"/>
            </a:xfrm>
            <a:prstGeom prst="rect">
              <a:avLst/>
            </a:prstGeom>
            <a:noFill/>
            <a:ln w="9525">
              <a:noFill/>
              <a:miter lim="800000"/>
              <a:headEnd/>
              <a:tailEnd/>
            </a:ln>
          </p:spPr>
          <p:txBody>
            <a:bodyPr wrap="none">
              <a:spAutoFit/>
            </a:bodyPr>
            <a:lstStyle/>
            <a:p>
              <a:pPr eaLnBrk="0" fontAlgn="base" hangingPunct="0">
                <a:spcBef>
                  <a:spcPct val="0"/>
                </a:spcBef>
                <a:spcAft>
                  <a:spcPct val="0"/>
                </a:spcAft>
              </a:pPr>
              <a:r>
                <a:rPr lang="de-DE" sz="300">
                  <a:solidFill>
                    <a:srgbClr val="192126"/>
                  </a:solidFill>
                  <a:latin typeface="Arial" charset="0"/>
                </a:rPr>
                <a:t>9</a:t>
              </a:r>
            </a:p>
          </p:txBody>
        </p:sp>
      </p:grpSp>
    </p:spTree>
    <p:extLst>
      <p:ext uri="{BB962C8B-B14F-4D97-AF65-F5344CB8AC3E}">
        <p14:creationId xmlns:p14="http://schemas.microsoft.com/office/powerpoint/2010/main" val="22620511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183497" y="1895529"/>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9" name="Gruppieren 9"/>
          <p:cNvGrpSpPr>
            <a:grpSpLocks/>
          </p:cNvGrpSpPr>
          <p:nvPr/>
        </p:nvGrpSpPr>
        <p:grpSpPr bwMode="auto">
          <a:xfrm>
            <a:off x="1271588" y="4328401"/>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382" y="2544299"/>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616" y="3516588"/>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280112" y="3843551"/>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01152" y="3083561"/>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707231" y="426741"/>
            <a:ext cx="5603628" cy="790800"/>
          </a:xfrm>
        </p:spPr>
        <p:txBody>
          <a:bodyPr/>
          <a:lstStyle/>
          <a:p>
            <a:r>
              <a:rPr lang="de-DE" dirty="0"/>
              <a:t>Blick auf die Welte: Was ist und was soll besser werden?</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a:t>Workshop Cassini</a:t>
            </a:r>
            <a:endParaRPr lang="de-DE" dirty="0"/>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3</a:t>
            </a:fld>
            <a:endParaRPr lang="de-DE" dirty="0"/>
          </a:p>
        </p:txBody>
      </p:sp>
      <p:sp>
        <p:nvSpPr>
          <p:cNvPr id="2" name="Datumsplatzhalter 1">
            <a:extLst>
              <a:ext uri="{FF2B5EF4-FFF2-40B4-BE49-F238E27FC236}">
                <a16:creationId xmlns:a16="http://schemas.microsoft.com/office/drawing/2014/main" id="{4B3B7126-FD51-40BC-BF9C-6082540B1D10}"/>
              </a:ext>
            </a:extLst>
          </p:cNvPr>
          <p:cNvSpPr>
            <a:spLocks noGrp="1"/>
          </p:cNvSpPr>
          <p:nvPr>
            <p:ph type="dt" sz="half" idx="10"/>
          </p:nvPr>
        </p:nvSpPr>
        <p:spPr/>
        <p:txBody>
          <a:bodyPr/>
          <a:lstStyle/>
          <a:p>
            <a:fld id="{115BBDB0-9723-4366-A67A-B3691BF460CA}" type="datetime1">
              <a:rPr lang="de-DE" smtClean="0"/>
              <a:t>18.02.2019</a:t>
            </a:fld>
            <a:endParaRPr lang="de-DE" dirty="0"/>
          </a:p>
        </p:txBody>
      </p:sp>
    </p:spTree>
    <p:extLst>
      <p:ext uri="{BB962C8B-B14F-4D97-AF65-F5344CB8AC3E}">
        <p14:creationId xmlns:p14="http://schemas.microsoft.com/office/powerpoint/2010/main" val="193441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303417" y="1693163"/>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937456" y="4889321"/>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299634" y="4905100"/>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832557" y="5543612"/>
            <a:ext cx="10198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00" dirty="0"/>
              <a:t>Prozessmodell</a:t>
            </a:r>
          </a:p>
        </p:txBody>
      </p:sp>
      <p:grpSp>
        <p:nvGrpSpPr>
          <p:cNvPr id="13319" name="Gruppieren 9"/>
          <p:cNvGrpSpPr>
            <a:grpSpLocks/>
          </p:cNvGrpSpPr>
          <p:nvPr/>
        </p:nvGrpSpPr>
        <p:grpSpPr bwMode="auto">
          <a:xfrm>
            <a:off x="1391508" y="4126035"/>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9302" y="2341933"/>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1536" y="3314222"/>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400032" y="3641185"/>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421072" y="2881195"/>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sp>
        <p:nvSpPr>
          <p:cNvPr id="75" name="Textfeld 21"/>
          <p:cNvSpPr txBox="1">
            <a:spLocks noChangeArrowheads="1"/>
          </p:cNvSpPr>
          <p:nvPr/>
        </p:nvSpPr>
        <p:spPr bwMode="auto">
          <a:xfrm>
            <a:off x="5342484" y="4529306"/>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093" y="4385126"/>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37781" y="4333249"/>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98418" y="4324339"/>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Grafik 78"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5402" y="467932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87751" y="470393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631834" y="307298"/>
            <a:ext cx="5738986" cy="1092063"/>
          </a:xfrm>
        </p:spPr>
        <p:txBody>
          <a:bodyPr/>
          <a:lstStyle/>
          <a:p>
            <a:r>
              <a:rPr lang="de-DE" dirty="0"/>
              <a:t>Wirklichkeit strukturieren und Modellbildung für gemeinsames Tun</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a:t>Workshop Cassini</a:t>
            </a:r>
            <a:endParaRPr lang="de-DE" dirty="0"/>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4</a:t>
            </a:fld>
            <a:endParaRPr lang="de-DE" dirty="0"/>
          </a:p>
        </p:txBody>
      </p:sp>
      <p:sp>
        <p:nvSpPr>
          <p:cNvPr id="2" name="Datumsplatzhalter 1">
            <a:extLst>
              <a:ext uri="{FF2B5EF4-FFF2-40B4-BE49-F238E27FC236}">
                <a16:creationId xmlns:a16="http://schemas.microsoft.com/office/drawing/2014/main" id="{99B326AD-8E51-4ED4-86BA-0502D4954B5F}"/>
              </a:ext>
            </a:extLst>
          </p:cNvPr>
          <p:cNvSpPr>
            <a:spLocks noGrp="1"/>
          </p:cNvSpPr>
          <p:nvPr>
            <p:ph type="dt" sz="half" idx="10"/>
          </p:nvPr>
        </p:nvSpPr>
        <p:spPr/>
        <p:txBody>
          <a:bodyPr/>
          <a:lstStyle/>
          <a:p>
            <a:fld id="{755451C6-B762-4D39-9363-8827923A9051}" type="datetime1">
              <a:rPr lang="de-DE" smtClean="0"/>
              <a:t>18.02.2019</a:t>
            </a:fld>
            <a:endParaRPr lang="de-DE" dirty="0"/>
          </a:p>
        </p:txBody>
      </p:sp>
    </p:spTree>
    <p:extLst>
      <p:ext uri="{BB962C8B-B14F-4D97-AF65-F5344CB8AC3E}">
        <p14:creationId xmlns:p14="http://schemas.microsoft.com/office/powerpoint/2010/main" val="2318284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235962" y="1768113"/>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870001" y="4964271"/>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232179" y="4980050"/>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750472" y="5677496"/>
            <a:ext cx="135801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None/>
              <a:defRPr/>
            </a:pPr>
            <a:r>
              <a:rPr lang="de-DE" altLang="de-DE" sz="800" dirty="0"/>
              <a:t>Prozessmodell</a:t>
            </a:r>
          </a:p>
        </p:txBody>
      </p:sp>
      <p:grpSp>
        <p:nvGrpSpPr>
          <p:cNvPr id="13319" name="Gruppieren 9"/>
          <p:cNvGrpSpPr>
            <a:grpSpLocks/>
          </p:cNvGrpSpPr>
          <p:nvPr/>
        </p:nvGrpSpPr>
        <p:grpSpPr bwMode="auto">
          <a:xfrm>
            <a:off x="1324053" y="4200985"/>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sp>
        <p:nvSpPr>
          <p:cNvPr id="8205" name="Textfeld 10"/>
          <p:cNvSpPr txBox="1">
            <a:spLocks noChangeArrowheads="1"/>
          </p:cNvSpPr>
          <p:nvPr/>
        </p:nvSpPr>
        <p:spPr bwMode="auto">
          <a:xfrm>
            <a:off x="4761693" y="1882320"/>
            <a:ext cx="2566446" cy="2494529"/>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marL="0" indent="0">
              <a:lnSpc>
                <a:spcPct val="150000"/>
              </a:lnSpc>
              <a:spcBef>
                <a:spcPct val="0"/>
              </a:spcBef>
              <a:buClrTx/>
              <a:buNone/>
              <a:defRPr/>
            </a:pPr>
            <a:r>
              <a:rPr lang="de-DE" altLang="de-DE" sz="825" b="1" dirty="0"/>
              <a:t>Bestandteile einer Prozessbeschreibung</a:t>
            </a:r>
          </a:p>
          <a:p>
            <a:pPr lvl="0"/>
            <a:r>
              <a:rPr lang="de-DE" sz="750" b="1" dirty="0"/>
              <a:t>Prozessstrategie:</a:t>
            </a:r>
            <a:r>
              <a:rPr lang="de-DE" sz="750" dirty="0"/>
              <a:t> Ein Prozess hat</a:t>
            </a:r>
          </a:p>
          <a:p>
            <a:pPr marL="357188" lvl="1" indent="-222647">
              <a:tabLst>
                <a:tab pos="270272" algn="l"/>
              </a:tabLst>
            </a:pPr>
            <a:r>
              <a:rPr lang="de-DE" sz="675" dirty="0"/>
              <a:t>einen definierten Anfang (Startereignis) und Input,</a:t>
            </a:r>
          </a:p>
          <a:p>
            <a:pPr marL="357188" lvl="1" indent="-222647">
              <a:tabLst>
                <a:tab pos="270272" algn="l"/>
              </a:tabLst>
            </a:pPr>
            <a:r>
              <a:rPr lang="de-DE" sz="675" dirty="0"/>
              <a:t>weißt ein definiertes Ende und Ergebnis auf,</a:t>
            </a:r>
          </a:p>
          <a:p>
            <a:pPr marL="357188" lvl="1" indent="-222647">
              <a:tabLst>
                <a:tab pos="270272" algn="l"/>
              </a:tabLst>
            </a:pPr>
            <a:r>
              <a:rPr lang="de-DE" sz="675" dirty="0"/>
              <a:t>das zur Befriedigung eines Kundenbedürfnisses (und damit zur Wertschöpfung) beiträgt </a:t>
            </a:r>
          </a:p>
          <a:p>
            <a:pPr lvl="0"/>
            <a:r>
              <a:rPr lang="de-DE" sz="750" b="1" dirty="0"/>
              <a:t>Prozesslogik:</a:t>
            </a:r>
            <a:r>
              <a:rPr lang="de-DE" sz="750" dirty="0"/>
              <a:t> Ein Prozess ist</a:t>
            </a:r>
          </a:p>
          <a:p>
            <a:pPr marL="357188" lvl="1" indent="-222647">
              <a:tabLst>
                <a:tab pos="270272" algn="l"/>
              </a:tabLst>
            </a:pPr>
            <a:r>
              <a:rPr lang="de-DE" sz="675" dirty="0"/>
              <a:t>die Summe von miteinander verknüpften Aktivitäten (Aufgaben), </a:t>
            </a:r>
          </a:p>
          <a:p>
            <a:pPr marL="357188" lvl="1" indent="-222647">
              <a:tabLst>
                <a:tab pos="270272" algn="l"/>
              </a:tabLst>
            </a:pPr>
            <a:r>
              <a:rPr lang="de-DE" sz="675" dirty="0"/>
              <a:t>die nach dem Startereignis von Handelnden </a:t>
            </a:r>
          </a:p>
          <a:p>
            <a:pPr marL="357188" lvl="1" indent="-222647">
              <a:tabLst>
                <a:tab pos="270272" algn="l"/>
              </a:tabLst>
            </a:pPr>
            <a:r>
              <a:rPr lang="de-DE" sz="675" dirty="0"/>
              <a:t>in sachlogischer und zeitlicher Reihenfolge </a:t>
            </a:r>
          </a:p>
          <a:p>
            <a:pPr marL="357188" lvl="1" indent="-222647">
              <a:tabLst>
                <a:tab pos="270272" algn="l"/>
              </a:tabLst>
            </a:pPr>
            <a:r>
              <a:rPr lang="de-DE" sz="675" dirty="0"/>
              <a:t>zur Bearbeitung eines Geschäftsobjekts ausgeführt werden um</a:t>
            </a:r>
          </a:p>
          <a:p>
            <a:pPr marL="357188" lvl="1" indent="-222647">
              <a:tabLst>
                <a:tab pos="270272" algn="l"/>
              </a:tabLst>
            </a:pPr>
            <a:r>
              <a:rPr lang="de-DE" sz="675" dirty="0"/>
              <a:t>das gewünschte Ergebnis zu erzeugen. </a:t>
            </a:r>
          </a:p>
          <a:p>
            <a:pPr lvl="0"/>
            <a:r>
              <a:rPr lang="de-DE" sz="750" b="1" dirty="0"/>
              <a:t>Prozessrealisierung:</a:t>
            </a:r>
            <a:r>
              <a:rPr lang="de-DE" sz="750" dirty="0"/>
              <a:t> Ein Prozess wird realisiert</a:t>
            </a:r>
          </a:p>
          <a:p>
            <a:pPr marL="357188" lvl="1" indent="-222647">
              <a:tabLst>
                <a:tab pos="270272" algn="l"/>
              </a:tabLst>
            </a:pPr>
            <a:r>
              <a:rPr lang="de-DE" sz="675" dirty="0"/>
              <a:t>mit Menschen und/oder Maschinen, die Aufgaben der jeweiligen Handelnden übernehmen, und diese</a:t>
            </a:r>
          </a:p>
          <a:p>
            <a:pPr marL="357188" lvl="1" indent="-222647">
              <a:tabLst>
                <a:tab pos="270272" algn="l"/>
              </a:tabLst>
            </a:pPr>
            <a:r>
              <a:rPr lang="de-DE" sz="675" dirty="0"/>
              <a:t>mit Hilfsmitteln (Sachmittel, Information, Anwendungsprogramme etc.) ausführen.</a:t>
            </a:r>
          </a:p>
          <a:p>
            <a:pPr marL="0" indent="0">
              <a:lnSpc>
                <a:spcPct val="150000"/>
              </a:lnSpc>
              <a:spcBef>
                <a:spcPct val="0"/>
              </a:spcBef>
              <a:buClrTx/>
              <a:buNone/>
              <a:defRPr/>
            </a:pPr>
            <a:endParaRPr lang="de-DE" altLang="de-DE" sz="150" b="1" dirty="0"/>
          </a:p>
        </p:txBody>
      </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1847" y="2416883"/>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4081" y="3389172"/>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332577" y="3716135"/>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53617" y="2956145"/>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sp>
        <p:nvSpPr>
          <p:cNvPr id="75" name="Textfeld 21"/>
          <p:cNvSpPr txBox="1">
            <a:spLocks noChangeArrowheads="1"/>
          </p:cNvSpPr>
          <p:nvPr/>
        </p:nvSpPr>
        <p:spPr bwMode="auto">
          <a:xfrm>
            <a:off x="5275029" y="4604256"/>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9925" y="447436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0326" y="4451061"/>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0963" y="4442151"/>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Grafik 78"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7947" y="475427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20296" y="477888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586863" y="351794"/>
            <a:ext cx="6061274" cy="675512"/>
          </a:xfrm>
        </p:spPr>
        <p:txBody>
          <a:bodyPr/>
          <a:lstStyle/>
          <a:p>
            <a:r>
              <a:rPr lang="de-DE" dirty="0"/>
              <a:t>Bestandteile von Prozessbeschreibungen</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a:t>Workshop Cassini</a:t>
            </a:r>
            <a:endParaRPr lang="de-DE" dirty="0"/>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5</a:t>
            </a:fld>
            <a:endParaRPr lang="de-DE" dirty="0"/>
          </a:p>
        </p:txBody>
      </p:sp>
      <p:sp>
        <p:nvSpPr>
          <p:cNvPr id="2" name="Datumsplatzhalter 1">
            <a:extLst>
              <a:ext uri="{FF2B5EF4-FFF2-40B4-BE49-F238E27FC236}">
                <a16:creationId xmlns:a16="http://schemas.microsoft.com/office/drawing/2014/main" id="{93A5BCDD-5C3C-4623-8C09-4ABF0D6A196A}"/>
              </a:ext>
            </a:extLst>
          </p:cNvPr>
          <p:cNvSpPr>
            <a:spLocks noGrp="1"/>
          </p:cNvSpPr>
          <p:nvPr>
            <p:ph type="dt" sz="half" idx="10"/>
          </p:nvPr>
        </p:nvSpPr>
        <p:spPr/>
        <p:txBody>
          <a:bodyPr/>
          <a:lstStyle/>
          <a:p>
            <a:fld id="{4E56CEC8-CEA7-453B-9211-95EC5E7DA3A2}" type="datetime1">
              <a:rPr lang="de-DE" smtClean="0"/>
              <a:t>18.02.2019</a:t>
            </a:fld>
            <a:endParaRPr lang="de-DE" dirty="0"/>
          </a:p>
        </p:txBody>
      </p:sp>
    </p:spTree>
    <p:extLst>
      <p:ext uri="{BB962C8B-B14F-4D97-AF65-F5344CB8AC3E}">
        <p14:creationId xmlns:p14="http://schemas.microsoft.com/office/powerpoint/2010/main" val="387955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E2BF53-A4B8-49F0-B351-995F2F28F8D4}"/>
              </a:ext>
            </a:extLst>
          </p:cNvPr>
          <p:cNvSpPr>
            <a:spLocks noGrp="1"/>
          </p:cNvSpPr>
          <p:nvPr>
            <p:ph type="title"/>
          </p:nvPr>
        </p:nvSpPr>
        <p:spPr/>
        <p:txBody>
          <a:bodyPr/>
          <a:lstStyle/>
          <a:p>
            <a:r>
              <a:rPr lang="de-DE" dirty="0"/>
              <a:t>Bestandteile von Prozessbeschreibungen</a:t>
            </a:r>
          </a:p>
        </p:txBody>
      </p:sp>
      <p:sp>
        <p:nvSpPr>
          <p:cNvPr id="4" name="Datumsplatzhalter 3">
            <a:extLst>
              <a:ext uri="{FF2B5EF4-FFF2-40B4-BE49-F238E27FC236}">
                <a16:creationId xmlns:a16="http://schemas.microsoft.com/office/drawing/2014/main" id="{A625B7A9-B5DB-45BD-B363-92BDFA5FF3BE}"/>
              </a:ext>
            </a:extLst>
          </p:cNvPr>
          <p:cNvSpPr>
            <a:spLocks noGrp="1"/>
          </p:cNvSpPr>
          <p:nvPr>
            <p:ph type="dt" sz="half" idx="10"/>
          </p:nvPr>
        </p:nvSpPr>
        <p:spPr/>
        <p:txBody>
          <a:bodyPr/>
          <a:lstStyle/>
          <a:p>
            <a:fld id="{E929662B-BFD5-4525-8ABA-99206865C0F6}" type="datetime1">
              <a:rPr lang="de-DE" smtClean="0">
                <a:solidFill>
                  <a:srgbClr val="3E3D40">
                    <a:lumMod val="60000"/>
                    <a:lumOff val="40000"/>
                  </a:srgbClr>
                </a:solidFill>
              </a:rPr>
              <a:pPr/>
              <a:t>18.02.2019</a:t>
            </a:fld>
            <a:endParaRPr lang="de-DE">
              <a:solidFill>
                <a:srgbClr val="3E3D40">
                  <a:lumMod val="60000"/>
                  <a:lumOff val="40000"/>
                </a:srgbClr>
              </a:solidFill>
            </a:endParaRPr>
          </a:p>
        </p:txBody>
      </p:sp>
      <p:sp>
        <p:nvSpPr>
          <p:cNvPr id="5" name="Fußzeilenplatzhalter 4">
            <a:extLst>
              <a:ext uri="{FF2B5EF4-FFF2-40B4-BE49-F238E27FC236}">
                <a16:creationId xmlns:a16="http://schemas.microsoft.com/office/drawing/2014/main" id="{DBF8947B-F518-4C35-AF2A-0C8EDCC44C67}"/>
              </a:ext>
            </a:extLst>
          </p:cNvPr>
          <p:cNvSpPr>
            <a:spLocks noGrp="1"/>
          </p:cNvSpPr>
          <p:nvPr>
            <p:ph type="ftr" sz="quarter" idx="11"/>
          </p:nvPr>
        </p:nvSpPr>
        <p:spPr/>
        <p:txBody>
          <a:bodyPr/>
          <a:lstStyle/>
          <a:p>
            <a:r>
              <a:rPr lang="de-DE">
                <a:solidFill>
                  <a:srgbClr val="3E3D40">
                    <a:lumMod val="60000"/>
                    <a:lumOff val="40000"/>
                  </a:srgbClr>
                </a:solidFill>
              </a:rPr>
              <a:t>Simulation WS 2012/2013</a:t>
            </a:r>
            <a:endParaRPr lang="de-DE" dirty="0">
              <a:solidFill>
                <a:srgbClr val="3E3D40">
                  <a:lumMod val="60000"/>
                  <a:lumOff val="40000"/>
                </a:srgbClr>
              </a:solidFill>
            </a:endParaRPr>
          </a:p>
        </p:txBody>
      </p:sp>
      <p:sp>
        <p:nvSpPr>
          <p:cNvPr id="6" name="Foliennummernplatzhalter 5">
            <a:extLst>
              <a:ext uri="{FF2B5EF4-FFF2-40B4-BE49-F238E27FC236}">
                <a16:creationId xmlns:a16="http://schemas.microsoft.com/office/drawing/2014/main" id="{0A3B9FC5-9F80-48AA-8FDC-CFAA8EFFE8C4}"/>
              </a:ext>
            </a:extLst>
          </p:cNvPr>
          <p:cNvSpPr>
            <a:spLocks noGrp="1"/>
          </p:cNvSpPr>
          <p:nvPr>
            <p:ph type="sldNum" sz="quarter" idx="12"/>
          </p:nvPr>
        </p:nvSpPr>
        <p:spPr/>
        <p:txBody>
          <a:bodyPr/>
          <a:lstStyle/>
          <a:p>
            <a:fld id="{71F430A0-DF90-4682-B8C1-1BCFE983D179}" type="slidenum">
              <a:rPr lang="de-DE" smtClean="0">
                <a:solidFill>
                  <a:srgbClr val="3E3D40">
                    <a:lumMod val="60000"/>
                    <a:lumOff val="40000"/>
                  </a:srgbClr>
                </a:solidFill>
              </a:rPr>
              <a:pPr/>
              <a:t>6</a:t>
            </a:fld>
            <a:endParaRPr lang="de-DE">
              <a:solidFill>
                <a:srgbClr val="3E3D40">
                  <a:lumMod val="60000"/>
                  <a:lumOff val="40000"/>
                </a:srgbClr>
              </a:solidFill>
            </a:endParaRPr>
          </a:p>
        </p:txBody>
      </p:sp>
      <p:sp>
        <p:nvSpPr>
          <p:cNvPr id="7" name="Textfeld 10">
            <a:extLst>
              <a:ext uri="{FF2B5EF4-FFF2-40B4-BE49-F238E27FC236}">
                <a16:creationId xmlns:a16="http://schemas.microsoft.com/office/drawing/2014/main" id="{1052F80B-1DB1-4500-A991-6718D43AFC93}"/>
              </a:ext>
            </a:extLst>
          </p:cNvPr>
          <p:cNvSpPr txBox="1">
            <a:spLocks noChangeArrowheads="1"/>
          </p:cNvSpPr>
          <p:nvPr/>
        </p:nvSpPr>
        <p:spPr bwMode="auto">
          <a:xfrm>
            <a:off x="969181" y="1531796"/>
            <a:ext cx="7222943" cy="4653197"/>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lvl="0">
              <a:buFont typeface="Wingdings" panose="05000000000000000000" pitchFamily="2" charset="2"/>
              <a:buChar char="§"/>
            </a:pPr>
            <a:r>
              <a:rPr lang="de-DE" sz="1600" b="1" dirty="0"/>
              <a:t>Prozessstrategie:</a:t>
            </a:r>
            <a:r>
              <a:rPr lang="de-DE" sz="1600" dirty="0"/>
              <a:t> Ein Prozess hat</a:t>
            </a:r>
          </a:p>
          <a:p>
            <a:pPr marL="357188" lvl="1" indent="-222647">
              <a:buFont typeface="Wingdings" panose="05000000000000000000" pitchFamily="2" charset="2"/>
              <a:buChar char="§"/>
              <a:tabLst>
                <a:tab pos="270272" algn="l"/>
              </a:tabLst>
            </a:pPr>
            <a:r>
              <a:rPr lang="de-DE" sz="1600" dirty="0"/>
              <a:t>einen definierten Anfang (Startereignis) und Input,</a:t>
            </a:r>
          </a:p>
          <a:p>
            <a:pPr marL="357188" lvl="1" indent="-222647">
              <a:buFont typeface="Wingdings" panose="05000000000000000000" pitchFamily="2" charset="2"/>
              <a:buChar char="§"/>
              <a:tabLst>
                <a:tab pos="270272" algn="l"/>
              </a:tabLst>
            </a:pPr>
            <a:r>
              <a:rPr lang="de-DE" sz="1600" dirty="0"/>
              <a:t>weist ein definiertes Ende und Ergebnis auf,</a:t>
            </a:r>
          </a:p>
          <a:p>
            <a:pPr marL="357188" lvl="1" indent="-222647">
              <a:buFont typeface="Wingdings" panose="05000000000000000000" pitchFamily="2" charset="2"/>
              <a:buChar char="§"/>
              <a:tabLst>
                <a:tab pos="270272" algn="l"/>
              </a:tabLst>
            </a:pPr>
            <a:r>
              <a:rPr lang="de-DE" sz="1600" dirty="0"/>
              <a:t>das zur Befriedigung eines Kundenbedürfnisses (und damit zur Wertschöpfung) beiträgt </a:t>
            </a:r>
          </a:p>
          <a:p>
            <a:pPr lvl="0">
              <a:buFont typeface="Wingdings" panose="05000000000000000000" pitchFamily="2" charset="2"/>
              <a:buChar char="§"/>
            </a:pPr>
            <a:r>
              <a:rPr lang="de-DE" sz="1600" b="1" dirty="0"/>
              <a:t>Prozesslogik:</a:t>
            </a:r>
            <a:r>
              <a:rPr lang="de-DE" sz="1600" dirty="0"/>
              <a:t> Ein Prozess ist</a:t>
            </a:r>
          </a:p>
          <a:p>
            <a:pPr marL="357188" lvl="1" indent="-222647">
              <a:buFont typeface="Wingdings" panose="05000000000000000000" pitchFamily="2" charset="2"/>
              <a:buChar char="§"/>
              <a:tabLst>
                <a:tab pos="270272" algn="l"/>
              </a:tabLst>
            </a:pPr>
            <a:r>
              <a:rPr lang="de-DE" sz="1600" dirty="0"/>
              <a:t>die Summe von miteinander verknüpften Aktivitäten (Aufgaben), </a:t>
            </a:r>
          </a:p>
          <a:p>
            <a:pPr marL="357188" lvl="1" indent="-222647">
              <a:buFont typeface="Wingdings" panose="05000000000000000000" pitchFamily="2" charset="2"/>
              <a:buChar char="§"/>
              <a:tabLst>
                <a:tab pos="270272" algn="l"/>
              </a:tabLst>
            </a:pPr>
            <a:r>
              <a:rPr lang="de-DE" sz="1600" dirty="0"/>
              <a:t>die nach dem Startereignis von Handelnden </a:t>
            </a:r>
          </a:p>
          <a:p>
            <a:pPr marL="357188" lvl="1" indent="-222647">
              <a:buFont typeface="Wingdings" panose="05000000000000000000" pitchFamily="2" charset="2"/>
              <a:buChar char="§"/>
              <a:tabLst>
                <a:tab pos="270272" algn="l"/>
              </a:tabLst>
            </a:pPr>
            <a:r>
              <a:rPr lang="de-DE" sz="1600" dirty="0"/>
              <a:t>in sachlogischer und zeitlicher Reihenfolge </a:t>
            </a:r>
          </a:p>
          <a:p>
            <a:pPr marL="357188" lvl="1" indent="-222647">
              <a:buFont typeface="Wingdings" panose="05000000000000000000" pitchFamily="2" charset="2"/>
              <a:buChar char="§"/>
              <a:tabLst>
                <a:tab pos="270272" algn="l"/>
              </a:tabLst>
            </a:pPr>
            <a:r>
              <a:rPr lang="de-DE" sz="1600" dirty="0"/>
              <a:t>zur Bearbeitung eines Geschäftsobjekts ausgeführt werden um</a:t>
            </a:r>
          </a:p>
          <a:p>
            <a:pPr marL="357188" lvl="1" indent="-222647">
              <a:buFont typeface="Wingdings" panose="05000000000000000000" pitchFamily="2" charset="2"/>
              <a:buChar char="§"/>
              <a:tabLst>
                <a:tab pos="270272" algn="l"/>
              </a:tabLst>
            </a:pPr>
            <a:r>
              <a:rPr lang="de-DE" sz="1600" dirty="0"/>
              <a:t>das gewünschte Ergebnis zu erzeugen. </a:t>
            </a:r>
          </a:p>
          <a:p>
            <a:pPr lvl="0">
              <a:buFont typeface="Wingdings" panose="05000000000000000000" pitchFamily="2" charset="2"/>
              <a:buChar char="§"/>
            </a:pPr>
            <a:r>
              <a:rPr lang="de-DE" sz="1600" b="1" dirty="0"/>
              <a:t>Prozessrealisierung:</a:t>
            </a:r>
            <a:r>
              <a:rPr lang="de-DE" sz="1600" dirty="0"/>
              <a:t> Ein Prozess wird realisiert</a:t>
            </a:r>
          </a:p>
          <a:p>
            <a:pPr marL="357188" lvl="1" indent="-222647">
              <a:buFont typeface="Wingdings" panose="05000000000000000000" pitchFamily="2" charset="2"/>
              <a:buChar char="§"/>
              <a:tabLst>
                <a:tab pos="270272" algn="l"/>
              </a:tabLst>
            </a:pPr>
            <a:r>
              <a:rPr lang="de-DE" sz="1600" dirty="0"/>
              <a:t>mit Menschen und/oder Maschinen, die Aufgaben der jeweiligen Handelnden übernehmen, und diese</a:t>
            </a:r>
          </a:p>
          <a:p>
            <a:pPr marL="357188" lvl="1" indent="-222647">
              <a:buFont typeface="Wingdings" panose="05000000000000000000" pitchFamily="2" charset="2"/>
              <a:buChar char="§"/>
              <a:tabLst>
                <a:tab pos="270272" algn="l"/>
              </a:tabLst>
            </a:pPr>
            <a:r>
              <a:rPr lang="de-DE" sz="1600" dirty="0"/>
              <a:t>mit Hilfsmitteln (Sachmittel, Information, Anwendungsprogramme etc.) ausführen.</a:t>
            </a:r>
          </a:p>
          <a:p>
            <a:pPr marL="0" indent="0">
              <a:lnSpc>
                <a:spcPct val="150000"/>
              </a:lnSpc>
              <a:spcBef>
                <a:spcPct val="0"/>
              </a:spcBef>
              <a:buClrTx/>
              <a:buNone/>
              <a:defRPr/>
            </a:pPr>
            <a:endParaRPr lang="de-DE" altLang="de-DE" sz="150" b="1" dirty="0"/>
          </a:p>
        </p:txBody>
      </p:sp>
    </p:spTree>
    <p:extLst>
      <p:ext uri="{BB962C8B-B14F-4D97-AF65-F5344CB8AC3E}">
        <p14:creationId xmlns:p14="http://schemas.microsoft.com/office/powerpoint/2010/main" val="50925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183497" y="1858053"/>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817536" y="5054211"/>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179714" y="5069990"/>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698007" y="5767436"/>
            <a:ext cx="10198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00" dirty="0"/>
              <a:t>Prozessmodell</a:t>
            </a:r>
          </a:p>
        </p:txBody>
      </p:sp>
      <p:grpSp>
        <p:nvGrpSpPr>
          <p:cNvPr id="13319" name="Gruppieren 9"/>
          <p:cNvGrpSpPr>
            <a:grpSpLocks/>
          </p:cNvGrpSpPr>
          <p:nvPr/>
        </p:nvGrpSpPr>
        <p:grpSpPr bwMode="auto">
          <a:xfrm>
            <a:off x="1271588" y="4290925"/>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sp>
        <p:nvSpPr>
          <p:cNvPr id="8205" name="Textfeld 10"/>
          <p:cNvSpPr txBox="1">
            <a:spLocks noChangeArrowheads="1"/>
          </p:cNvSpPr>
          <p:nvPr/>
        </p:nvSpPr>
        <p:spPr bwMode="auto">
          <a:xfrm>
            <a:off x="4686743" y="2062200"/>
            <a:ext cx="2566446" cy="2494529"/>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marL="0" indent="0">
              <a:lnSpc>
                <a:spcPct val="150000"/>
              </a:lnSpc>
              <a:spcBef>
                <a:spcPct val="0"/>
              </a:spcBef>
              <a:buClrTx/>
              <a:buNone/>
              <a:defRPr/>
            </a:pPr>
            <a:r>
              <a:rPr lang="de-DE" altLang="de-DE" sz="825" b="1" dirty="0"/>
              <a:t>Bestandteile einer Prozessbeschreibung</a:t>
            </a:r>
          </a:p>
          <a:p>
            <a:pPr lvl="0"/>
            <a:r>
              <a:rPr lang="de-DE" sz="750" b="1" dirty="0"/>
              <a:t>Prozessstrategie:</a:t>
            </a:r>
            <a:r>
              <a:rPr lang="de-DE" sz="750" dirty="0"/>
              <a:t> Ein Prozess hat</a:t>
            </a:r>
          </a:p>
          <a:p>
            <a:pPr marL="357188" lvl="1" indent="-222647">
              <a:tabLst>
                <a:tab pos="270272" algn="l"/>
              </a:tabLst>
            </a:pPr>
            <a:r>
              <a:rPr lang="de-DE" sz="675" dirty="0"/>
              <a:t>einen definierten Anfang (Startereignis) und Input,</a:t>
            </a:r>
          </a:p>
          <a:p>
            <a:pPr marL="357188" lvl="1" indent="-222647">
              <a:tabLst>
                <a:tab pos="270272" algn="l"/>
              </a:tabLst>
            </a:pPr>
            <a:r>
              <a:rPr lang="de-DE" sz="675" dirty="0"/>
              <a:t>weißt ein definiertes Ende und Ergebnis auf,</a:t>
            </a:r>
          </a:p>
          <a:p>
            <a:pPr marL="357188" lvl="1" indent="-222647">
              <a:tabLst>
                <a:tab pos="270272" algn="l"/>
              </a:tabLst>
            </a:pPr>
            <a:r>
              <a:rPr lang="de-DE" sz="675" dirty="0"/>
              <a:t>das zur Befriedigung eines Kundenbedürfnisses (und damit zur Wertschöpfung) beiträgt </a:t>
            </a:r>
          </a:p>
          <a:p>
            <a:pPr lvl="0"/>
            <a:r>
              <a:rPr lang="de-DE" sz="750" b="1" dirty="0"/>
              <a:t>Prozesslogik:</a:t>
            </a:r>
            <a:r>
              <a:rPr lang="de-DE" sz="750" dirty="0"/>
              <a:t> Ein Prozess ist</a:t>
            </a:r>
          </a:p>
          <a:p>
            <a:pPr marL="357188" lvl="1" indent="-222647">
              <a:tabLst>
                <a:tab pos="270272" algn="l"/>
              </a:tabLst>
            </a:pPr>
            <a:r>
              <a:rPr lang="de-DE" sz="675" dirty="0"/>
              <a:t>die Summe von miteinander verknüpften Aktivitäten (Aufgaben), </a:t>
            </a:r>
          </a:p>
          <a:p>
            <a:pPr marL="357188" lvl="1" indent="-222647">
              <a:tabLst>
                <a:tab pos="270272" algn="l"/>
              </a:tabLst>
            </a:pPr>
            <a:r>
              <a:rPr lang="de-DE" sz="675" dirty="0"/>
              <a:t>die nach dem Startereignis von Handelnden </a:t>
            </a:r>
          </a:p>
          <a:p>
            <a:pPr marL="357188" lvl="1" indent="-222647">
              <a:tabLst>
                <a:tab pos="270272" algn="l"/>
              </a:tabLst>
            </a:pPr>
            <a:r>
              <a:rPr lang="de-DE" sz="675" dirty="0"/>
              <a:t>in sachlogischer und zeitlicher Reihenfolge </a:t>
            </a:r>
          </a:p>
          <a:p>
            <a:pPr marL="357188" lvl="1" indent="-222647">
              <a:tabLst>
                <a:tab pos="270272" algn="l"/>
              </a:tabLst>
            </a:pPr>
            <a:r>
              <a:rPr lang="de-DE" sz="675" dirty="0"/>
              <a:t>zur Bearbeitung eines Geschäftsobjekts ausgeführt werden um</a:t>
            </a:r>
          </a:p>
          <a:p>
            <a:pPr marL="357188" lvl="1" indent="-222647">
              <a:tabLst>
                <a:tab pos="270272" algn="l"/>
              </a:tabLst>
            </a:pPr>
            <a:r>
              <a:rPr lang="de-DE" sz="675" dirty="0"/>
              <a:t>das gewünschte Ergebnis zu erzeugen. </a:t>
            </a:r>
          </a:p>
          <a:p>
            <a:pPr lvl="0"/>
            <a:r>
              <a:rPr lang="de-DE" sz="750" b="1" dirty="0"/>
              <a:t>Prozessrealisierung:</a:t>
            </a:r>
            <a:r>
              <a:rPr lang="de-DE" sz="750" dirty="0"/>
              <a:t> Ein Prozess wird realisiert</a:t>
            </a:r>
          </a:p>
          <a:p>
            <a:pPr marL="357188" lvl="1" indent="-222647">
              <a:tabLst>
                <a:tab pos="270272" algn="l"/>
              </a:tabLst>
            </a:pPr>
            <a:r>
              <a:rPr lang="de-DE" sz="675" dirty="0"/>
              <a:t>mit Menschen und/oder Maschinen, die Aufgaben der jeweiligen Handelnden übernehmen, und diese</a:t>
            </a:r>
          </a:p>
          <a:p>
            <a:pPr marL="357188" lvl="1" indent="-222647">
              <a:tabLst>
                <a:tab pos="270272" algn="l"/>
              </a:tabLst>
            </a:pPr>
            <a:r>
              <a:rPr lang="de-DE" sz="675" dirty="0"/>
              <a:t>mit Hilfsmitteln (Sachmittel, Information, Anwendungsprogramme etc.) ausführen.</a:t>
            </a:r>
          </a:p>
          <a:p>
            <a:pPr marL="0" indent="0">
              <a:lnSpc>
                <a:spcPct val="150000"/>
              </a:lnSpc>
              <a:spcBef>
                <a:spcPct val="0"/>
              </a:spcBef>
              <a:buClrTx/>
              <a:buNone/>
              <a:defRPr/>
            </a:pPr>
            <a:endParaRPr lang="de-DE" altLang="de-DE" sz="150" b="1" dirty="0"/>
          </a:p>
        </p:txBody>
      </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382" y="2506823"/>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616" y="3479112"/>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280112" y="3806075"/>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01152" y="3046085"/>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sp>
        <p:nvSpPr>
          <p:cNvPr id="58" name="Textfeld 3">
            <a:extLst>
              <a:ext uri="{FF2B5EF4-FFF2-40B4-BE49-F238E27FC236}">
                <a16:creationId xmlns:a16="http://schemas.microsoft.com/office/drawing/2014/main" id="{7FB30D30-25A7-4E36-A8AC-CC383D484C11}"/>
              </a:ext>
            </a:extLst>
          </p:cNvPr>
          <p:cNvSpPr txBox="1">
            <a:spLocks noChangeArrowheads="1"/>
          </p:cNvSpPr>
          <p:nvPr/>
        </p:nvSpPr>
        <p:spPr bwMode="auto">
          <a:xfrm>
            <a:off x="2547023" y="2016703"/>
            <a:ext cx="1747766"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Geschäftsmodell und -strategie</a:t>
            </a:r>
          </a:p>
        </p:txBody>
      </p:sp>
      <p:sp>
        <p:nvSpPr>
          <p:cNvPr id="59" name="Textfeld 4">
            <a:extLst>
              <a:ext uri="{FF2B5EF4-FFF2-40B4-BE49-F238E27FC236}">
                <a16:creationId xmlns:a16="http://schemas.microsoft.com/office/drawing/2014/main" id="{4AF22214-FBB7-4F6C-878B-C207E4FE077E}"/>
              </a:ext>
            </a:extLst>
          </p:cNvPr>
          <p:cNvSpPr txBox="1">
            <a:spLocks noChangeArrowheads="1"/>
          </p:cNvSpPr>
          <p:nvPr/>
        </p:nvSpPr>
        <p:spPr bwMode="auto">
          <a:xfrm>
            <a:off x="2547023" y="2169702"/>
            <a:ext cx="170885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Unternehmensarchitektur</a:t>
            </a:r>
          </a:p>
        </p:txBody>
      </p:sp>
      <p:sp>
        <p:nvSpPr>
          <p:cNvPr id="64" name="Eingekerbter Richtungspfeil 3">
            <a:extLst>
              <a:ext uri="{FF2B5EF4-FFF2-40B4-BE49-F238E27FC236}">
                <a16:creationId xmlns:a16="http://schemas.microsoft.com/office/drawing/2014/main" id="{841794A2-DBDD-415D-8BC1-47B4F6A4DAFF}"/>
              </a:ext>
            </a:extLst>
          </p:cNvPr>
          <p:cNvSpPr>
            <a:spLocks noChangeArrowheads="1"/>
          </p:cNvSpPr>
          <p:nvPr/>
        </p:nvSpPr>
        <p:spPr bwMode="auto">
          <a:xfrm rot="5400000">
            <a:off x="2413250" y="2061340"/>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5" name="Eingekerbter Richtungspfeil 42">
            <a:extLst>
              <a:ext uri="{FF2B5EF4-FFF2-40B4-BE49-F238E27FC236}">
                <a16:creationId xmlns:a16="http://schemas.microsoft.com/office/drawing/2014/main" id="{6AD6ACE9-4CA2-450F-B40B-80BAF12B471D}"/>
              </a:ext>
            </a:extLst>
          </p:cNvPr>
          <p:cNvSpPr>
            <a:spLocks noChangeArrowheads="1"/>
          </p:cNvSpPr>
          <p:nvPr/>
        </p:nvSpPr>
        <p:spPr bwMode="auto">
          <a:xfrm rot="5400000">
            <a:off x="2413250" y="2220865"/>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8" name="Eingekerbter Richtungspfeil 45">
            <a:extLst>
              <a:ext uri="{FF2B5EF4-FFF2-40B4-BE49-F238E27FC236}">
                <a16:creationId xmlns:a16="http://schemas.microsoft.com/office/drawing/2014/main" id="{AFD349C1-168C-444C-9A96-095EB9FDCAC0}"/>
              </a:ext>
            </a:extLst>
          </p:cNvPr>
          <p:cNvSpPr>
            <a:spLocks noChangeArrowheads="1"/>
          </p:cNvSpPr>
          <p:nvPr/>
        </p:nvSpPr>
        <p:spPr bwMode="auto">
          <a:xfrm rot="5400000">
            <a:off x="2410141" y="2371598"/>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9" name="Textfeld 4">
            <a:extLst>
              <a:ext uri="{FF2B5EF4-FFF2-40B4-BE49-F238E27FC236}">
                <a16:creationId xmlns:a16="http://schemas.microsoft.com/office/drawing/2014/main" id="{A2B524B9-9B93-4FB7-9641-11773330C47C}"/>
              </a:ext>
            </a:extLst>
          </p:cNvPr>
          <p:cNvSpPr txBox="1">
            <a:spLocks noChangeArrowheads="1"/>
          </p:cNvSpPr>
          <p:nvPr/>
        </p:nvSpPr>
        <p:spPr bwMode="auto">
          <a:xfrm>
            <a:off x="2542374" y="2317839"/>
            <a:ext cx="1260514"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Geschäftsprozesse</a:t>
            </a:r>
          </a:p>
        </p:txBody>
      </p:sp>
      <p:sp>
        <p:nvSpPr>
          <p:cNvPr id="75" name="Textfeld 21"/>
          <p:cNvSpPr txBox="1">
            <a:spLocks noChangeArrowheads="1"/>
          </p:cNvSpPr>
          <p:nvPr/>
        </p:nvSpPr>
        <p:spPr bwMode="auto">
          <a:xfrm>
            <a:off x="5222564" y="4694196"/>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0317" y="456430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7861" y="454814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78498" y="4546379"/>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Grafik 78"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5482" y="484421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7831" y="486882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549388" y="312689"/>
            <a:ext cx="5971333" cy="756239"/>
          </a:xfrm>
        </p:spPr>
        <p:txBody>
          <a:bodyPr/>
          <a:lstStyle/>
          <a:p>
            <a:r>
              <a:rPr lang="de-DE" dirty="0"/>
              <a:t>Welchen Teil der Wirklichkeit soll ein Prozess ändern?</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a:t>Workshop Cassini</a:t>
            </a:r>
            <a:endParaRPr lang="de-DE" dirty="0"/>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7</a:t>
            </a:fld>
            <a:endParaRPr lang="de-DE" dirty="0"/>
          </a:p>
        </p:txBody>
      </p:sp>
      <p:sp>
        <p:nvSpPr>
          <p:cNvPr id="2" name="Datumsplatzhalter 1">
            <a:extLst>
              <a:ext uri="{FF2B5EF4-FFF2-40B4-BE49-F238E27FC236}">
                <a16:creationId xmlns:a16="http://schemas.microsoft.com/office/drawing/2014/main" id="{9F29F9BA-2CFB-48D5-BDDF-112B756B5881}"/>
              </a:ext>
            </a:extLst>
          </p:cNvPr>
          <p:cNvSpPr>
            <a:spLocks noGrp="1"/>
          </p:cNvSpPr>
          <p:nvPr>
            <p:ph type="dt" sz="half" idx="10"/>
          </p:nvPr>
        </p:nvSpPr>
        <p:spPr/>
        <p:txBody>
          <a:bodyPr/>
          <a:lstStyle/>
          <a:p>
            <a:fld id="{ABB50788-004A-417D-B6D4-0797E84A90DA}" type="datetime1">
              <a:rPr lang="de-DE" smtClean="0"/>
              <a:t>18.02.2019</a:t>
            </a:fld>
            <a:endParaRPr lang="de-DE" dirty="0"/>
          </a:p>
        </p:txBody>
      </p:sp>
    </p:spTree>
    <p:extLst>
      <p:ext uri="{BB962C8B-B14F-4D97-AF65-F5344CB8AC3E}">
        <p14:creationId xmlns:p14="http://schemas.microsoft.com/office/powerpoint/2010/main" val="311346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183497" y="1820578"/>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817536" y="5016736"/>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179714" y="5032515"/>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672744" y="5687506"/>
            <a:ext cx="13355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1200" dirty="0"/>
              <a:t>Prozessmodell</a:t>
            </a:r>
          </a:p>
        </p:txBody>
      </p:sp>
      <p:grpSp>
        <p:nvGrpSpPr>
          <p:cNvPr id="13319" name="Gruppieren 9"/>
          <p:cNvGrpSpPr>
            <a:grpSpLocks/>
          </p:cNvGrpSpPr>
          <p:nvPr/>
        </p:nvGrpSpPr>
        <p:grpSpPr bwMode="auto">
          <a:xfrm>
            <a:off x="1271588" y="4253450"/>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sp>
        <p:nvSpPr>
          <p:cNvPr id="8205" name="Textfeld 10"/>
          <p:cNvSpPr txBox="1">
            <a:spLocks noChangeArrowheads="1"/>
          </p:cNvSpPr>
          <p:nvPr/>
        </p:nvSpPr>
        <p:spPr bwMode="auto">
          <a:xfrm>
            <a:off x="4686743" y="2024725"/>
            <a:ext cx="2566446" cy="2494529"/>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marL="0" indent="0">
              <a:lnSpc>
                <a:spcPct val="150000"/>
              </a:lnSpc>
              <a:spcBef>
                <a:spcPct val="0"/>
              </a:spcBef>
              <a:buClrTx/>
              <a:buNone/>
              <a:defRPr/>
            </a:pPr>
            <a:r>
              <a:rPr lang="de-DE" altLang="de-DE" sz="825" b="1" dirty="0"/>
              <a:t>Bestandteile einer Prozessbeschreibung</a:t>
            </a:r>
          </a:p>
          <a:p>
            <a:pPr lvl="0"/>
            <a:r>
              <a:rPr lang="de-DE" sz="750" b="1" dirty="0"/>
              <a:t>Prozessstrategie:</a:t>
            </a:r>
            <a:r>
              <a:rPr lang="de-DE" sz="750" dirty="0"/>
              <a:t> Ein Prozess hat</a:t>
            </a:r>
          </a:p>
          <a:p>
            <a:pPr marL="357188" lvl="1" indent="-222647">
              <a:tabLst>
                <a:tab pos="270272" algn="l"/>
              </a:tabLst>
            </a:pPr>
            <a:r>
              <a:rPr lang="de-DE" sz="675" dirty="0"/>
              <a:t>einen definierten Anfang (Startereignis) und Input,</a:t>
            </a:r>
          </a:p>
          <a:p>
            <a:pPr marL="357188" lvl="1" indent="-222647">
              <a:tabLst>
                <a:tab pos="270272" algn="l"/>
              </a:tabLst>
            </a:pPr>
            <a:r>
              <a:rPr lang="de-DE" sz="675" dirty="0"/>
              <a:t>weißt ein definiertes Ende und Ergebnis auf,</a:t>
            </a:r>
          </a:p>
          <a:p>
            <a:pPr marL="357188" lvl="1" indent="-222647">
              <a:tabLst>
                <a:tab pos="270272" algn="l"/>
              </a:tabLst>
            </a:pPr>
            <a:r>
              <a:rPr lang="de-DE" sz="675" dirty="0"/>
              <a:t>das zur Befriedigung eines Kundenbedürfnisses (und damit zur Wertschöpfung) beiträgt </a:t>
            </a:r>
          </a:p>
          <a:p>
            <a:pPr lvl="0"/>
            <a:r>
              <a:rPr lang="de-DE" sz="750" b="1" dirty="0"/>
              <a:t>Prozesslogik:</a:t>
            </a:r>
            <a:r>
              <a:rPr lang="de-DE" sz="750" dirty="0"/>
              <a:t> Ein Prozess ist</a:t>
            </a:r>
          </a:p>
          <a:p>
            <a:pPr marL="357188" lvl="1" indent="-222647">
              <a:tabLst>
                <a:tab pos="270272" algn="l"/>
              </a:tabLst>
            </a:pPr>
            <a:r>
              <a:rPr lang="de-DE" sz="675" dirty="0"/>
              <a:t>die Summe von miteinander verknüpften Aktivitäten (Aufgaben), </a:t>
            </a:r>
          </a:p>
          <a:p>
            <a:pPr marL="357188" lvl="1" indent="-222647">
              <a:tabLst>
                <a:tab pos="270272" algn="l"/>
              </a:tabLst>
            </a:pPr>
            <a:r>
              <a:rPr lang="de-DE" sz="675" dirty="0"/>
              <a:t>die nach dem Startereignis von Handelnden </a:t>
            </a:r>
          </a:p>
          <a:p>
            <a:pPr marL="357188" lvl="1" indent="-222647">
              <a:tabLst>
                <a:tab pos="270272" algn="l"/>
              </a:tabLst>
            </a:pPr>
            <a:r>
              <a:rPr lang="de-DE" sz="675" dirty="0"/>
              <a:t>in sachlogischer und zeitlicher Reihenfolge </a:t>
            </a:r>
          </a:p>
          <a:p>
            <a:pPr marL="357188" lvl="1" indent="-222647">
              <a:tabLst>
                <a:tab pos="270272" algn="l"/>
              </a:tabLst>
            </a:pPr>
            <a:r>
              <a:rPr lang="de-DE" sz="675" dirty="0"/>
              <a:t>zur Bearbeitung eines Geschäftsobjekts ausgeführt werden um</a:t>
            </a:r>
          </a:p>
          <a:p>
            <a:pPr marL="357188" lvl="1" indent="-222647">
              <a:tabLst>
                <a:tab pos="270272" algn="l"/>
              </a:tabLst>
            </a:pPr>
            <a:r>
              <a:rPr lang="de-DE" sz="675" dirty="0"/>
              <a:t>das gewünschte Ergebnis zu erzeugen. </a:t>
            </a:r>
          </a:p>
          <a:p>
            <a:pPr lvl="0"/>
            <a:r>
              <a:rPr lang="de-DE" sz="750" b="1" dirty="0"/>
              <a:t>Prozessrealisierung:</a:t>
            </a:r>
            <a:r>
              <a:rPr lang="de-DE" sz="750" dirty="0"/>
              <a:t> Ein Prozess wird realisiert</a:t>
            </a:r>
          </a:p>
          <a:p>
            <a:pPr marL="357188" lvl="1" indent="-222647">
              <a:tabLst>
                <a:tab pos="270272" algn="l"/>
              </a:tabLst>
            </a:pPr>
            <a:r>
              <a:rPr lang="de-DE" sz="675" dirty="0"/>
              <a:t>mit Menschen und/oder Maschinen, die Aufgaben der jeweiligen Handelnden übernehmen, und diese</a:t>
            </a:r>
          </a:p>
          <a:p>
            <a:pPr marL="357188" lvl="1" indent="-222647">
              <a:tabLst>
                <a:tab pos="270272" algn="l"/>
              </a:tabLst>
            </a:pPr>
            <a:r>
              <a:rPr lang="de-DE" sz="675" dirty="0"/>
              <a:t>mit Hilfsmitteln (Sachmittel, Information, Anwendungsprogramme etc.) ausführen.</a:t>
            </a:r>
          </a:p>
          <a:p>
            <a:pPr marL="0" indent="0">
              <a:lnSpc>
                <a:spcPct val="150000"/>
              </a:lnSpc>
              <a:spcBef>
                <a:spcPct val="0"/>
              </a:spcBef>
              <a:buClrTx/>
              <a:buNone/>
              <a:defRPr/>
            </a:pPr>
            <a:endParaRPr lang="de-DE" altLang="de-DE" sz="150" b="1" dirty="0"/>
          </a:p>
        </p:txBody>
      </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382" y="2469348"/>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616" y="3441637"/>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280112" y="3768600"/>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01152" y="3008610"/>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sp>
        <p:nvSpPr>
          <p:cNvPr id="2" name="Pfeil: nach unten 1">
            <a:extLst>
              <a:ext uri="{FF2B5EF4-FFF2-40B4-BE49-F238E27FC236}">
                <a16:creationId xmlns:a16="http://schemas.microsoft.com/office/drawing/2014/main" id="{91F676C5-8238-4570-8B1C-EF92D1F6A671}"/>
              </a:ext>
            </a:extLst>
          </p:cNvPr>
          <p:cNvSpPr/>
          <p:nvPr/>
        </p:nvSpPr>
        <p:spPr>
          <a:xfrm>
            <a:off x="2285904" y="2511495"/>
            <a:ext cx="291862" cy="26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de-DE" sz="900" dirty="0"/>
              <a:t>Key &amp; </a:t>
            </a:r>
            <a:r>
              <a:rPr lang="de-DE" sz="900" dirty="0" err="1"/>
              <a:t>Process</a:t>
            </a:r>
            <a:r>
              <a:rPr lang="de-DE" sz="900" dirty="0"/>
              <a:t> Performance </a:t>
            </a:r>
            <a:r>
              <a:rPr lang="de-DE" sz="900" dirty="0" err="1"/>
              <a:t>Indicators</a:t>
            </a:r>
            <a:endParaRPr lang="de-DE" sz="900" dirty="0"/>
          </a:p>
        </p:txBody>
      </p:sp>
      <p:sp>
        <p:nvSpPr>
          <p:cNvPr id="58" name="Textfeld 3">
            <a:extLst>
              <a:ext uri="{FF2B5EF4-FFF2-40B4-BE49-F238E27FC236}">
                <a16:creationId xmlns:a16="http://schemas.microsoft.com/office/drawing/2014/main" id="{7FB30D30-25A7-4E36-A8AC-CC383D484C11}"/>
              </a:ext>
            </a:extLst>
          </p:cNvPr>
          <p:cNvSpPr txBox="1">
            <a:spLocks noChangeArrowheads="1"/>
          </p:cNvSpPr>
          <p:nvPr/>
        </p:nvSpPr>
        <p:spPr bwMode="auto">
          <a:xfrm>
            <a:off x="2547023" y="1979228"/>
            <a:ext cx="1747766"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Geschäftsmodell und -strategie</a:t>
            </a:r>
          </a:p>
        </p:txBody>
      </p:sp>
      <p:sp>
        <p:nvSpPr>
          <p:cNvPr id="59" name="Textfeld 4">
            <a:extLst>
              <a:ext uri="{FF2B5EF4-FFF2-40B4-BE49-F238E27FC236}">
                <a16:creationId xmlns:a16="http://schemas.microsoft.com/office/drawing/2014/main" id="{4AF22214-FBB7-4F6C-878B-C207E4FE077E}"/>
              </a:ext>
            </a:extLst>
          </p:cNvPr>
          <p:cNvSpPr txBox="1">
            <a:spLocks noChangeArrowheads="1"/>
          </p:cNvSpPr>
          <p:nvPr/>
        </p:nvSpPr>
        <p:spPr bwMode="auto">
          <a:xfrm>
            <a:off x="2547023" y="2132227"/>
            <a:ext cx="170885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Unternehmensarchitektur</a:t>
            </a:r>
          </a:p>
        </p:txBody>
      </p:sp>
      <p:sp>
        <p:nvSpPr>
          <p:cNvPr id="64" name="Eingekerbter Richtungspfeil 3">
            <a:extLst>
              <a:ext uri="{FF2B5EF4-FFF2-40B4-BE49-F238E27FC236}">
                <a16:creationId xmlns:a16="http://schemas.microsoft.com/office/drawing/2014/main" id="{841794A2-DBDD-415D-8BC1-47B4F6A4DAFF}"/>
              </a:ext>
            </a:extLst>
          </p:cNvPr>
          <p:cNvSpPr>
            <a:spLocks noChangeArrowheads="1"/>
          </p:cNvSpPr>
          <p:nvPr/>
        </p:nvSpPr>
        <p:spPr bwMode="auto">
          <a:xfrm rot="5400000">
            <a:off x="2413250" y="2023865"/>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5" name="Eingekerbter Richtungspfeil 42">
            <a:extLst>
              <a:ext uri="{FF2B5EF4-FFF2-40B4-BE49-F238E27FC236}">
                <a16:creationId xmlns:a16="http://schemas.microsoft.com/office/drawing/2014/main" id="{6AD6ACE9-4CA2-450F-B40B-80BAF12B471D}"/>
              </a:ext>
            </a:extLst>
          </p:cNvPr>
          <p:cNvSpPr>
            <a:spLocks noChangeArrowheads="1"/>
          </p:cNvSpPr>
          <p:nvPr/>
        </p:nvSpPr>
        <p:spPr bwMode="auto">
          <a:xfrm rot="5400000">
            <a:off x="2413250" y="2183390"/>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8" name="Eingekerbter Richtungspfeil 45">
            <a:extLst>
              <a:ext uri="{FF2B5EF4-FFF2-40B4-BE49-F238E27FC236}">
                <a16:creationId xmlns:a16="http://schemas.microsoft.com/office/drawing/2014/main" id="{AFD349C1-168C-444C-9A96-095EB9FDCAC0}"/>
              </a:ext>
            </a:extLst>
          </p:cNvPr>
          <p:cNvSpPr>
            <a:spLocks noChangeArrowheads="1"/>
          </p:cNvSpPr>
          <p:nvPr/>
        </p:nvSpPr>
        <p:spPr bwMode="auto">
          <a:xfrm rot="5400000">
            <a:off x="2410141" y="2334123"/>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9" name="Textfeld 4">
            <a:extLst>
              <a:ext uri="{FF2B5EF4-FFF2-40B4-BE49-F238E27FC236}">
                <a16:creationId xmlns:a16="http://schemas.microsoft.com/office/drawing/2014/main" id="{A2B524B9-9B93-4FB7-9641-11773330C47C}"/>
              </a:ext>
            </a:extLst>
          </p:cNvPr>
          <p:cNvSpPr txBox="1">
            <a:spLocks noChangeArrowheads="1"/>
          </p:cNvSpPr>
          <p:nvPr/>
        </p:nvSpPr>
        <p:spPr bwMode="auto">
          <a:xfrm>
            <a:off x="2542374" y="2280364"/>
            <a:ext cx="1260514"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Geschäftsprozesse</a:t>
            </a:r>
          </a:p>
        </p:txBody>
      </p:sp>
      <p:sp>
        <p:nvSpPr>
          <p:cNvPr id="75" name="Textfeld 21"/>
          <p:cNvSpPr txBox="1">
            <a:spLocks noChangeArrowheads="1"/>
          </p:cNvSpPr>
          <p:nvPr/>
        </p:nvSpPr>
        <p:spPr bwMode="auto">
          <a:xfrm>
            <a:off x="5222564" y="4656721"/>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0317" y="4533972"/>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7861" y="4510670"/>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78498" y="4501760"/>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Grafik 78"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5482" y="4806739"/>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7831" y="4831350"/>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952766" y="521651"/>
            <a:ext cx="5325732" cy="410842"/>
          </a:xfrm>
        </p:spPr>
        <p:txBody>
          <a:bodyPr/>
          <a:lstStyle/>
          <a:p>
            <a:r>
              <a:rPr lang="de-DE" dirty="0"/>
              <a:t>Anforderungen an Prozesse</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a:t>Workshop Cassini</a:t>
            </a:r>
            <a:endParaRPr lang="de-DE" dirty="0"/>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8</a:t>
            </a:fld>
            <a:endParaRPr lang="de-DE" dirty="0"/>
          </a:p>
        </p:txBody>
      </p:sp>
      <p:sp>
        <p:nvSpPr>
          <p:cNvPr id="4" name="Datumsplatzhalter 3">
            <a:extLst>
              <a:ext uri="{FF2B5EF4-FFF2-40B4-BE49-F238E27FC236}">
                <a16:creationId xmlns:a16="http://schemas.microsoft.com/office/drawing/2014/main" id="{6E4A53E8-02DA-4958-9ABB-9F0D18EBF769}"/>
              </a:ext>
            </a:extLst>
          </p:cNvPr>
          <p:cNvSpPr>
            <a:spLocks noGrp="1"/>
          </p:cNvSpPr>
          <p:nvPr>
            <p:ph type="dt" sz="half" idx="10"/>
          </p:nvPr>
        </p:nvSpPr>
        <p:spPr/>
        <p:txBody>
          <a:bodyPr/>
          <a:lstStyle/>
          <a:p>
            <a:fld id="{B4CB1D89-82F7-45EC-B6A3-70D5C04C6D76}" type="datetime1">
              <a:rPr lang="de-DE" smtClean="0"/>
              <a:t>18.02.2019</a:t>
            </a:fld>
            <a:endParaRPr lang="de-DE" dirty="0"/>
          </a:p>
        </p:txBody>
      </p:sp>
    </p:spTree>
    <p:extLst>
      <p:ext uri="{BB962C8B-B14F-4D97-AF65-F5344CB8AC3E}">
        <p14:creationId xmlns:p14="http://schemas.microsoft.com/office/powerpoint/2010/main" val="2000362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58E50F82-92B9-4615-9181-42CE1B8C19BE}"/>
              </a:ext>
            </a:extLst>
          </p:cNvPr>
          <p:cNvSpPr/>
          <p:nvPr/>
        </p:nvSpPr>
        <p:spPr>
          <a:xfrm>
            <a:off x="1183497" y="1648193"/>
            <a:ext cx="6626212" cy="4165466"/>
          </a:xfrm>
          <a:prstGeom prst="rect">
            <a:avLst/>
          </a:prstGeom>
          <a:solidFill>
            <a:schemeClr val="bg1">
              <a:lumMod val="9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grpSp>
        <p:nvGrpSpPr>
          <p:cNvPr id="13315" name="Gruppieren 5"/>
          <p:cNvGrpSpPr>
            <a:grpSpLocks/>
          </p:cNvGrpSpPr>
          <p:nvPr/>
        </p:nvGrpSpPr>
        <p:grpSpPr bwMode="auto">
          <a:xfrm>
            <a:off x="4817536" y="4844351"/>
            <a:ext cx="535892" cy="639935"/>
            <a:chOff x="7406481" y="3047206"/>
            <a:chExt cx="1616075" cy="2562225"/>
          </a:xfrm>
        </p:grpSpPr>
        <p:sp>
          <p:nvSpPr>
            <p:cNvPr id="8" name="Legende mit Pfeil nach rechts 7"/>
            <p:cNvSpPr/>
            <p:nvPr/>
          </p:nvSpPr>
          <p:spPr>
            <a:xfrm>
              <a:off x="7834643" y="3515015"/>
              <a:ext cx="592346" cy="111587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9" name="Legende mit Pfeil nach rechts 8"/>
            <p:cNvSpPr/>
            <p:nvPr/>
          </p:nvSpPr>
          <p:spPr>
            <a:xfrm rot="16200000">
              <a:off x="7662448" y="4458627"/>
              <a:ext cx="592273" cy="936807"/>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2" name="Legende mit Pfeil nach rechts 11"/>
            <p:cNvSpPr/>
            <p:nvPr/>
          </p:nvSpPr>
          <p:spPr>
            <a:xfrm rot="10800000">
              <a:off x="8172668" y="3047206"/>
              <a:ext cx="595564"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3" name="Nach oben gebogener Pfeil 12"/>
            <p:cNvSpPr/>
            <p:nvPr/>
          </p:nvSpPr>
          <p:spPr>
            <a:xfrm rot="10800000">
              <a:off x="7406481" y="4021452"/>
              <a:ext cx="428162" cy="905579"/>
            </a:xfrm>
            <a:prstGeom prst="bentUpArrow">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sp>
          <p:nvSpPr>
            <p:cNvPr id="15" name="Legende mit Pfeil nach rechts 14"/>
            <p:cNvSpPr/>
            <p:nvPr/>
          </p:nvSpPr>
          <p:spPr>
            <a:xfrm rot="10800000">
              <a:off x="8426989" y="4489263"/>
              <a:ext cx="595567" cy="1120168"/>
            </a:xfrm>
            <a:prstGeom prst="rightArrowCallout">
              <a:avLst>
                <a:gd name="adj1" fmla="val 21000"/>
                <a:gd name="adj2" fmla="val 39000"/>
                <a:gd name="adj3" fmla="val 25000"/>
                <a:gd name="adj4" fmla="val 54977"/>
              </a:avLst>
            </a:prstGeom>
            <a:solidFill>
              <a:srgbClr val="E2007A"/>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sz="1200"/>
            </a:p>
          </p:txBody>
        </p:sp>
      </p:grpSp>
      <p:sp>
        <p:nvSpPr>
          <p:cNvPr id="21" name="Pfeil nach rechts 20"/>
          <p:cNvSpPr/>
          <p:nvPr/>
        </p:nvSpPr>
        <p:spPr>
          <a:xfrm>
            <a:off x="2179714" y="4860130"/>
            <a:ext cx="2517194" cy="422336"/>
          </a:xfrm>
          <a:prstGeom prst="rightArrow">
            <a:avLst/>
          </a:prstGeom>
          <a:solidFill>
            <a:srgbClr val="FF0000"/>
          </a:solidFill>
          <a:effectLst>
            <a:outerShdw blurRad="40000" dist="23000" dir="5400000" rotWithShape="0">
              <a:srgbClr val="000000">
                <a:alpha val="54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1050" dirty="0"/>
              <a:t>Strukturierung, Modellbildung</a:t>
            </a:r>
          </a:p>
        </p:txBody>
      </p:sp>
      <p:sp>
        <p:nvSpPr>
          <p:cNvPr id="8198" name="Textfeld 2"/>
          <p:cNvSpPr txBox="1">
            <a:spLocks noChangeArrowheads="1"/>
          </p:cNvSpPr>
          <p:nvPr/>
        </p:nvSpPr>
        <p:spPr bwMode="auto">
          <a:xfrm>
            <a:off x="4664413" y="5488758"/>
            <a:ext cx="13055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1200" dirty="0"/>
              <a:t>Prozessmodell</a:t>
            </a:r>
          </a:p>
        </p:txBody>
      </p:sp>
      <p:grpSp>
        <p:nvGrpSpPr>
          <p:cNvPr id="13319" name="Gruppieren 9"/>
          <p:cNvGrpSpPr>
            <a:grpSpLocks/>
          </p:cNvGrpSpPr>
          <p:nvPr/>
        </p:nvGrpSpPr>
        <p:grpSpPr bwMode="auto">
          <a:xfrm>
            <a:off x="1271588" y="4081065"/>
            <a:ext cx="868578" cy="1476033"/>
            <a:chOff x="154681" y="2265514"/>
            <a:chExt cx="1965345" cy="3806753"/>
          </a:xfrm>
          <a:solidFill>
            <a:schemeClr val="accent1">
              <a:lumMod val="40000"/>
              <a:lumOff val="60000"/>
            </a:schemeClr>
          </a:solidFill>
        </p:grpSpPr>
        <p:sp>
          <p:nvSpPr>
            <p:cNvPr id="7" name="Wolke 6"/>
            <p:cNvSpPr/>
            <p:nvPr/>
          </p:nvSpPr>
          <p:spPr>
            <a:xfrm>
              <a:off x="220832" y="3256597"/>
              <a:ext cx="1899194" cy="87082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18" name="Wolke 17"/>
            <p:cNvSpPr/>
            <p:nvPr/>
          </p:nvSpPr>
          <p:spPr>
            <a:xfrm>
              <a:off x="154681" y="4253209"/>
              <a:ext cx="1899192" cy="865296"/>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4" name="Wolke 23"/>
            <p:cNvSpPr/>
            <p:nvPr/>
          </p:nvSpPr>
          <p:spPr>
            <a:xfrm>
              <a:off x="154681" y="5206970"/>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sp>
          <p:nvSpPr>
            <p:cNvPr id="26" name="Wolke 25"/>
            <p:cNvSpPr/>
            <p:nvPr/>
          </p:nvSpPr>
          <p:spPr>
            <a:xfrm>
              <a:off x="154681" y="2265514"/>
              <a:ext cx="1899192" cy="865297"/>
            </a:xfrm>
            <a:prstGeom prst="cloud">
              <a:avLst/>
            </a:prstGeom>
            <a:grp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sz="675" dirty="0">
                  <a:solidFill>
                    <a:schemeClr val="tx1"/>
                  </a:solidFill>
                </a:rPr>
                <a:t>Wissen und Wollen</a:t>
              </a:r>
            </a:p>
          </p:txBody>
        </p:sp>
      </p:grpSp>
      <p:sp>
        <p:nvSpPr>
          <p:cNvPr id="8205" name="Textfeld 10"/>
          <p:cNvSpPr txBox="1">
            <a:spLocks noChangeArrowheads="1"/>
          </p:cNvSpPr>
          <p:nvPr/>
        </p:nvSpPr>
        <p:spPr bwMode="auto">
          <a:xfrm>
            <a:off x="4686743" y="1852340"/>
            <a:ext cx="2566446" cy="2494529"/>
          </a:xfrm>
          <a:prstGeom prst="rect">
            <a:avLst/>
          </a:prstGeom>
          <a:solidFill>
            <a:schemeClr val="bg1"/>
          </a:solidFill>
          <a:ln w="9525">
            <a:solidFill>
              <a:schemeClr val="tx1"/>
            </a:solidFill>
            <a:miter lim="800000"/>
            <a:headEnd/>
            <a:tailEnd/>
          </a:ln>
        </p:spPr>
        <p:txBody>
          <a:bodyPr wrap="square">
            <a:spAutoFit/>
          </a:bodyPr>
          <a:lstStyle>
            <a:lvl1pPr marL="179388" indent="-179388">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marL="0" indent="0">
              <a:lnSpc>
                <a:spcPct val="150000"/>
              </a:lnSpc>
              <a:spcBef>
                <a:spcPct val="0"/>
              </a:spcBef>
              <a:buClrTx/>
              <a:buNone/>
              <a:defRPr/>
            </a:pPr>
            <a:r>
              <a:rPr lang="de-DE" altLang="de-DE" sz="825" b="1" dirty="0"/>
              <a:t>Bestandteile einer Prozessbeschreibung</a:t>
            </a:r>
          </a:p>
          <a:p>
            <a:pPr lvl="0"/>
            <a:r>
              <a:rPr lang="de-DE" sz="750" b="1" dirty="0"/>
              <a:t>Prozessstrategie:</a:t>
            </a:r>
            <a:r>
              <a:rPr lang="de-DE" sz="750" dirty="0"/>
              <a:t> Ein Prozess hat</a:t>
            </a:r>
          </a:p>
          <a:p>
            <a:pPr marL="357188" lvl="1" indent="-222647">
              <a:tabLst>
                <a:tab pos="270272" algn="l"/>
              </a:tabLst>
            </a:pPr>
            <a:r>
              <a:rPr lang="de-DE" sz="675" dirty="0"/>
              <a:t>einen definierten Anfang (Startereignis) und Input,</a:t>
            </a:r>
          </a:p>
          <a:p>
            <a:pPr marL="357188" lvl="1" indent="-222647">
              <a:tabLst>
                <a:tab pos="270272" algn="l"/>
              </a:tabLst>
            </a:pPr>
            <a:r>
              <a:rPr lang="de-DE" sz="675" dirty="0"/>
              <a:t>weißt ein definiertes Ende und Ergebnis auf,</a:t>
            </a:r>
          </a:p>
          <a:p>
            <a:pPr marL="357188" lvl="1" indent="-222647">
              <a:tabLst>
                <a:tab pos="270272" algn="l"/>
              </a:tabLst>
            </a:pPr>
            <a:r>
              <a:rPr lang="de-DE" sz="675" dirty="0"/>
              <a:t>das zur Befriedigung eines Kundenbedürfnisses (und damit zur Wertschöpfung) beiträgt </a:t>
            </a:r>
          </a:p>
          <a:p>
            <a:pPr lvl="0"/>
            <a:r>
              <a:rPr lang="de-DE" sz="750" b="1" dirty="0"/>
              <a:t>Prozesslogik:</a:t>
            </a:r>
            <a:r>
              <a:rPr lang="de-DE" sz="750" dirty="0"/>
              <a:t> Ein Prozess ist</a:t>
            </a:r>
          </a:p>
          <a:p>
            <a:pPr marL="357188" lvl="1" indent="-222647">
              <a:tabLst>
                <a:tab pos="270272" algn="l"/>
              </a:tabLst>
            </a:pPr>
            <a:r>
              <a:rPr lang="de-DE" sz="675" dirty="0"/>
              <a:t>die Summe von miteinander verknüpften Aktivitäten (Aufgaben), </a:t>
            </a:r>
          </a:p>
          <a:p>
            <a:pPr marL="357188" lvl="1" indent="-222647">
              <a:tabLst>
                <a:tab pos="270272" algn="l"/>
              </a:tabLst>
            </a:pPr>
            <a:r>
              <a:rPr lang="de-DE" sz="675" dirty="0"/>
              <a:t>die nach dem Startereignis von Handelnden </a:t>
            </a:r>
          </a:p>
          <a:p>
            <a:pPr marL="357188" lvl="1" indent="-222647">
              <a:tabLst>
                <a:tab pos="270272" algn="l"/>
              </a:tabLst>
            </a:pPr>
            <a:r>
              <a:rPr lang="de-DE" sz="675" dirty="0"/>
              <a:t>in sachlogischer und zeitlicher Reihenfolge </a:t>
            </a:r>
          </a:p>
          <a:p>
            <a:pPr marL="357188" lvl="1" indent="-222647">
              <a:tabLst>
                <a:tab pos="270272" algn="l"/>
              </a:tabLst>
            </a:pPr>
            <a:r>
              <a:rPr lang="de-DE" sz="675" dirty="0"/>
              <a:t>zur Bearbeitung eines Geschäftsobjekts ausgeführt werden um</a:t>
            </a:r>
          </a:p>
          <a:p>
            <a:pPr marL="357188" lvl="1" indent="-222647">
              <a:tabLst>
                <a:tab pos="270272" algn="l"/>
              </a:tabLst>
            </a:pPr>
            <a:r>
              <a:rPr lang="de-DE" sz="675" dirty="0"/>
              <a:t>das gewünschte Ergebnis zu erzeugen. </a:t>
            </a:r>
          </a:p>
          <a:p>
            <a:pPr lvl="0"/>
            <a:r>
              <a:rPr lang="de-DE" sz="750" b="1" dirty="0"/>
              <a:t>Prozessrealisierung:</a:t>
            </a:r>
            <a:r>
              <a:rPr lang="de-DE" sz="750" dirty="0"/>
              <a:t> Ein Prozess wird realisiert</a:t>
            </a:r>
          </a:p>
          <a:p>
            <a:pPr marL="357188" lvl="1" indent="-222647">
              <a:tabLst>
                <a:tab pos="270272" algn="l"/>
              </a:tabLst>
            </a:pPr>
            <a:r>
              <a:rPr lang="de-DE" sz="675" dirty="0"/>
              <a:t>mit Menschen und/oder Maschinen, die Aufgaben der jeweiligen Handelnden übernehmen, und diese</a:t>
            </a:r>
          </a:p>
          <a:p>
            <a:pPr marL="357188" lvl="1" indent="-222647">
              <a:tabLst>
                <a:tab pos="270272" algn="l"/>
              </a:tabLst>
            </a:pPr>
            <a:r>
              <a:rPr lang="de-DE" sz="675" dirty="0"/>
              <a:t>mit Hilfsmitteln (Sachmittel, Information, Anwendungsprogramme etc.) ausführen.</a:t>
            </a:r>
          </a:p>
          <a:p>
            <a:pPr marL="0" indent="0">
              <a:lnSpc>
                <a:spcPct val="150000"/>
              </a:lnSpc>
              <a:spcBef>
                <a:spcPct val="0"/>
              </a:spcBef>
              <a:buClrTx/>
              <a:buNone/>
              <a:defRPr/>
            </a:pPr>
            <a:endParaRPr lang="de-DE" altLang="de-DE" sz="150" b="1" dirty="0"/>
          </a:p>
        </p:txBody>
      </p:sp>
      <p:pic>
        <p:nvPicPr>
          <p:cNvPr id="13327" name="Grafik 28" descr="Kostenlose Illustration: Globus, Erde, Welt, Globalisierung ..."/>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9382" y="2296963"/>
            <a:ext cx="472908" cy="47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8" name="Grafik 26" descr="People Silhouettes - 60s Crowd by IggyOblomov"/>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1616" y="3269252"/>
            <a:ext cx="888170" cy="28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9" name="Pfeil: nach unten 31"/>
          <p:cNvSpPr>
            <a:spLocks noChangeArrowheads="1"/>
          </p:cNvSpPr>
          <p:nvPr/>
        </p:nvSpPr>
        <p:spPr bwMode="auto">
          <a:xfrm>
            <a:off x="1280112" y="3596215"/>
            <a:ext cx="820606" cy="441632"/>
          </a:xfrm>
          <a:prstGeom prst="downArrow">
            <a:avLst>
              <a:gd name="adj1" fmla="val 70444"/>
              <a:gd name="adj2" fmla="val 3486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dirty="0"/>
              <a:t>Mentale</a:t>
            </a:r>
          </a:p>
          <a:p>
            <a:pPr algn="ctr">
              <a:spcBef>
                <a:spcPct val="0"/>
              </a:spcBef>
              <a:buClrTx/>
              <a:buFontTx/>
              <a:buNone/>
              <a:defRPr/>
            </a:pPr>
            <a:r>
              <a:rPr lang="de-DE" altLang="de-DE" sz="825" dirty="0"/>
              <a:t>Welt-modelle</a:t>
            </a:r>
          </a:p>
        </p:txBody>
      </p:sp>
      <p:sp>
        <p:nvSpPr>
          <p:cNvPr id="8211" name="Pfeil: nach oben 32"/>
          <p:cNvSpPr>
            <a:spLocks noChangeArrowheads="1"/>
          </p:cNvSpPr>
          <p:nvPr/>
        </p:nvSpPr>
        <p:spPr bwMode="auto">
          <a:xfrm>
            <a:off x="1301152" y="2836225"/>
            <a:ext cx="799565" cy="376244"/>
          </a:xfrm>
          <a:prstGeom prst="upArrow">
            <a:avLst>
              <a:gd name="adj1" fmla="val 80657"/>
              <a:gd name="adj2" fmla="val 33801"/>
            </a:avLst>
          </a:prstGeom>
          <a:solidFill>
            <a:schemeClr val="bg1"/>
          </a:solidFill>
          <a:ln w="9525" algn="ctr">
            <a:solidFill>
              <a:schemeClr val="tx1"/>
            </a:solidFill>
            <a:round/>
            <a:headEnd/>
            <a:tailEnd/>
          </a:ln>
          <a:extLst/>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825"/>
              <a:t>Weltsicht</a:t>
            </a:r>
          </a:p>
        </p:txBody>
      </p:sp>
      <p:sp>
        <p:nvSpPr>
          <p:cNvPr id="2" name="Pfeil: nach unten 1">
            <a:extLst>
              <a:ext uri="{FF2B5EF4-FFF2-40B4-BE49-F238E27FC236}">
                <a16:creationId xmlns:a16="http://schemas.microsoft.com/office/drawing/2014/main" id="{91F676C5-8238-4570-8B1C-EF92D1F6A671}"/>
              </a:ext>
            </a:extLst>
          </p:cNvPr>
          <p:cNvSpPr/>
          <p:nvPr/>
        </p:nvSpPr>
        <p:spPr>
          <a:xfrm>
            <a:off x="2285904" y="2339110"/>
            <a:ext cx="291862" cy="2619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de-DE" sz="900" dirty="0"/>
              <a:t>Key &amp; </a:t>
            </a:r>
            <a:r>
              <a:rPr lang="de-DE" sz="900" dirty="0" err="1"/>
              <a:t>Process</a:t>
            </a:r>
            <a:r>
              <a:rPr lang="de-DE" sz="900" dirty="0"/>
              <a:t> Performance </a:t>
            </a:r>
            <a:r>
              <a:rPr lang="de-DE" sz="900" dirty="0" err="1"/>
              <a:t>Indicators</a:t>
            </a:r>
            <a:endParaRPr lang="de-DE" sz="900" dirty="0"/>
          </a:p>
        </p:txBody>
      </p:sp>
      <p:sp>
        <p:nvSpPr>
          <p:cNvPr id="58" name="Textfeld 3">
            <a:extLst>
              <a:ext uri="{FF2B5EF4-FFF2-40B4-BE49-F238E27FC236}">
                <a16:creationId xmlns:a16="http://schemas.microsoft.com/office/drawing/2014/main" id="{7FB30D30-25A7-4E36-A8AC-CC383D484C11}"/>
              </a:ext>
            </a:extLst>
          </p:cNvPr>
          <p:cNvSpPr txBox="1">
            <a:spLocks noChangeArrowheads="1"/>
          </p:cNvSpPr>
          <p:nvPr/>
        </p:nvSpPr>
        <p:spPr bwMode="auto">
          <a:xfrm>
            <a:off x="2547023" y="1806843"/>
            <a:ext cx="1747766"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Geschäftsmodell und -strategie</a:t>
            </a:r>
          </a:p>
        </p:txBody>
      </p:sp>
      <p:sp>
        <p:nvSpPr>
          <p:cNvPr id="59" name="Textfeld 4">
            <a:extLst>
              <a:ext uri="{FF2B5EF4-FFF2-40B4-BE49-F238E27FC236}">
                <a16:creationId xmlns:a16="http://schemas.microsoft.com/office/drawing/2014/main" id="{4AF22214-FBB7-4F6C-878B-C207E4FE077E}"/>
              </a:ext>
            </a:extLst>
          </p:cNvPr>
          <p:cNvSpPr txBox="1">
            <a:spLocks noChangeArrowheads="1"/>
          </p:cNvSpPr>
          <p:nvPr/>
        </p:nvSpPr>
        <p:spPr bwMode="auto">
          <a:xfrm>
            <a:off x="2547023" y="1959842"/>
            <a:ext cx="1708850"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Unternehmensarchitektur</a:t>
            </a:r>
          </a:p>
        </p:txBody>
      </p:sp>
      <p:sp>
        <p:nvSpPr>
          <p:cNvPr id="60" name="Textfeld 59">
            <a:extLst>
              <a:ext uri="{FF2B5EF4-FFF2-40B4-BE49-F238E27FC236}">
                <a16:creationId xmlns:a16="http://schemas.microsoft.com/office/drawing/2014/main" id="{3D498BDB-B9B5-4392-BCAF-50B0B2EC9690}"/>
              </a:ext>
            </a:extLst>
          </p:cNvPr>
          <p:cNvSpPr txBox="1"/>
          <p:nvPr/>
        </p:nvSpPr>
        <p:spPr>
          <a:xfrm>
            <a:off x="2587507" y="2317619"/>
            <a:ext cx="1968492" cy="507831"/>
          </a:xfrm>
          <a:prstGeom prst="rect">
            <a:avLst/>
          </a:prstGeom>
          <a:solidFill>
            <a:schemeClr val="bg1"/>
          </a:solidFill>
          <a:ln w="9525">
            <a:solidFill>
              <a:schemeClr val="tx1"/>
            </a:solidFill>
          </a:ln>
        </p:spPr>
        <p:txBody>
          <a:bodyPr wrap="square">
            <a:spAutoFit/>
          </a:bodyPr>
          <a:lstStyle/>
          <a:p>
            <a:pPr algn="ctr">
              <a:defRPr/>
            </a:pPr>
            <a:r>
              <a:rPr lang="de-DE" sz="675" b="1" dirty="0"/>
              <a:t>Unterstützungskonzepte:</a:t>
            </a:r>
          </a:p>
          <a:p>
            <a:pPr algn="ctr">
              <a:defRPr/>
            </a:pPr>
            <a:r>
              <a:rPr lang="de-DE" sz="675" dirty="0"/>
              <a:t>Total Quality Management, Plan-Do-Check-Act, ISO 9001, EFQM, ITIL, TOGAF, </a:t>
            </a:r>
            <a:r>
              <a:rPr lang="de-DE" sz="675" dirty="0" err="1"/>
              <a:t>ArchiMate</a:t>
            </a:r>
            <a:endParaRPr lang="de-DE" sz="675" dirty="0"/>
          </a:p>
        </p:txBody>
      </p:sp>
      <p:sp>
        <p:nvSpPr>
          <p:cNvPr id="61" name="Textfeld 60">
            <a:extLst>
              <a:ext uri="{FF2B5EF4-FFF2-40B4-BE49-F238E27FC236}">
                <a16:creationId xmlns:a16="http://schemas.microsoft.com/office/drawing/2014/main" id="{73AF2240-04FF-4038-820E-07D5CC286E3D}"/>
              </a:ext>
            </a:extLst>
          </p:cNvPr>
          <p:cNvSpPr txBox="1"/>
          <p:nvPr/>
        </p:nvSpPr>
        <p:spPr>
          <a:xfrm>
            <a:off x="2577864" y="2880337"/>
            <a:ext cx="1987778" cy="403957"/>
          </a:xfrm>
          <a:prstGeom prst="rect">
            <a:avLst/>
          </a:prstGeom>
          <a:solidFill>
            <a:schemeClr val="bg1"/>
          </a:solidFill>
          <a:ln w="9525">
            <a:solidFill>
              <a:schemeClr val="tx1"/>
            </a:solidFill>
          </a:ln>
        </p:spPr>
        <p:txBody>
          <a:bodyPr wrap="square">
            <a:spAutoFit/>
          </a:bodyPr>
          <a:lstStyle>
            <a:defPPr>
              <a:defRPr lang="de-DE"/>
            </a:defPPr>
            <a:lvl1pPr algn="ctr">
              <a:defRPr sz="969" b="1"/>
            </a:lvl1pPr>
          </a:lstStyle>
          <a:p>
            <a:r>
              <a:rPr lang="de-DE" sz="675" dirty="0"/>
              <a:t>Beschreibungssprachen:</a:t>
            </a:r>
          </a:p>
          <a:p>
            <a:r>
              <a:rPr lang="de-DE" sz="675" b="0" dirty="0"/>
              <a:t>Sprachgrammatik, Flussdiagramme, EPK, eEPK, BPMN, S-BPM, …</a:t>
            </a:r>
          </a:p>
        </p:txBody>
      </p:sp>
      <p:sp>
        <p:nvSpPr>
          <p:cNvPr id="64" name="Eingekerbter Richtungspfeil 3">
            <a:extLst>
              <a:ext uri="{FF2B5EF4-FFF2-40B4-BE49-F238E27FC236}">
                <a16:creationId xmlns:a16="http://schemas.microsoft.com/office/drawing/2014/main" id="{841794A2-DBDD-415D-8BC1-47B4F6A4DAFF}"/>
              </a:ext>
            </a:extLst>
          </p:cNvPr>
          <p:cNvSpPr>
            <a:spLocks noChangeArrowheads="1"/>
          </p:cNvSpPr>
          <p:nvPr/>
        </p:nvSpPr>
        <p:spPr bwMode="auto">
          <a:xfrm rot="5400000">
            <a:off x="2413250" y="1851480"/>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5" name="Eingekerbter Richtungspfeil 42">
            <a:extLst>
              <a:ext uri="{FF2B5EF4-FFF2-40B4-BE49-F238E27FC236}">
                <a16:creationId xmlns:a16="http://schemas.microsoft.com/office/drawing/2014/main" id="{6AD6ACE9-4CA2-450F-B40B-80BAF12B471D}"/>
              </a:ext>
            </a:extLst>
          </p:cNvPr>
          <p:cNvSpPr>
            <a:spLocks noChangeArrowheads="1"/>
          </p:cNvSpPr>
          <p:nvPr/>
        </p:nvSpPr>
        <p:spPr bwMode="auto">
          <a:xfrm rot="5400000">
            <a:off x="2413250" y="2011005"/>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8" name="Eingekerbter Richtungspfeil 45">
            <a:extLst>
              <a:ext uri="{FF2B5EF4-FFF2-40B4-BE49-F238E27FC236}">
                <a16:creationId xmlns:a16="http://schemas.microsoft.com/office/drawing/2014/main" id="{AFD349C1-168C-444C-9A96-095EB9FDCAC0}"/>
              </a:ext>
            </a:extLst>
          </p:cNvPr>
          <p:cNvSpPr>
            <a:spLocks noChangeArrowheads="1"/>
          </p:cNvSpPr>
          <p:nvPr/>
        </p:nvSpPr>
        <p:spPr bwMode="auto">
          <a:xfrm rot="5400000">
            <a:off x="2410141" y="2161738"/>
            <a:ext cx="112552" cy="89671"/>
          </a:xfrm>
          <a:prstGeom prst="chevron">
            <a:avLst>
              <a:gd name="adj" fmla="val 51840"/>
            </a:avLst>
          </a:prstGeom>
          <a:solidFill>
            <a:schemeClr val="accent1">
              <a:alpha val="63136"/>
            </a:schemeClr>
          </a:solidFill>
          <a:ln w="9525" algn="ctr">
            <a:solidFill>
              <a:schemeClr val="tx1"/>
            </a:solidFill>
            <a:round/>
            <a:headEnd/>
            <a:tailEnd/>
          </a:ln>
        </p:spPr>
        <p:txBody>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endParaRPr lang="de-DE" altLang="de-DE" sz="450"/>
          </a:p>
        </p:txBody>
      </p:sp>
      <p:sp>
        <p:nvSpPr>
          <p:cNvPr id="69" name="Textfeld 4">
            <a:extLst>
              <a:ext uri="{FF2B5EF4-FFF2-40B4-BE49-F238E27FC236}">
                <a16:creationId xmlns:a16="http://schemas.microsoft.com/office/drawing/2014/main" id="{A2B524B9-9B93-4FB7-9641-11773330C47C}"/>
              </a:ext>
            </a:extLst>
          </p:cNvPr>
          <p:cNvSpPr txBox="1">
            <a:spLocks noChangeArrowheads="1"/>
          </p:cNvSpPr>
          <p:nvPr/>
        </p:nvSpPr>
        <p:spPr bwMode="auto">
          <a:xfrm>
            <a:off x="2542374" y="2107979"/>
            <a:ext cx="1260514"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spcBef>
                <a:spcPct val="0"/>
              </a:spcBef>
              <a:buClrTx/>
              <a:buFontTx/>
              <a:buNone/>
              <a:defRPr/>
            </a:pPr>
            <a:r>
              <a:rPr lang="de-DE" altLang="de-DE" sz="825" dirty="0"/>
              <a:t>Geschäftsprozesse</a:t>
            </a:r>
          </a:p>
        </p:txBody>
      </p:sp>
      <p:sp>
        <p:nvSpPr>
          <p:cNvPr id="75" name="Textfeld 21"/>
          <p:cNvSpPr txBox="1">
            <a:spLocks noChangeArrowheads="1"/>
          </p:cNvSpPr>
          <p:nvPr/>
        </p:nvSpPr>
        <p:spPr bwMode="auto">
          <a:xfrm>
            <a:off x="5222564" y="4491480"/>
            <a:ext cx="1709087"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933A0"/>
              </a:buClr>
              <a:buFont typeface="Monotype Sorts" pitchFamily="2" charset="2"/>
              <a:buChar char="n"/>
              <a:defRPr sz="2400">
                <a:solidFill>
                  <a:schemeClr val="tx1"/>
                </a:solidFill>
                <a:latin typeface="Arial" panose="020B0604020202020204" pitchFamily="34" charset="0"/>
              </a:defRPr>
            </a:lvl1pPr>
            <a:lvl2pPr marL="742950" indent="-285750">
              <a:spcBef>
                <a:spcPct val="20000"/>
              </a:spcBef>
              <a:buClr>
                <a:srgbClr val="0933A0"/>
              </a:buClr>
              <a:buFont typeface="Monotype Sorts" pitchFamily="2" charset="2"/>
              <a:buChar char="n"/>
              <a:defRPr sz="2000">
                <a:solidFill>
                  <a:schemeClr val="tx1"/>
                </a:solidFill>
                <a:latin typeface="Arial" panose="020B0604020202020204" pitchFamily="34" charset="0"/>
              </a:defRPr>
            </a:lvl2pPr>
            <a:lvl3pPr marL="1143000" indent="-228600">
              <a:spcBef>
                <a:spcPct val="20000"/>
              </a:spcBef>
              <a:buClr>
                <a:srgbClr val="0933A0"/>
              </a:buClr>
              <a:buFont typeface="Monotype Sorts" pitchFamily="2" charset="2"/>
              <a:buChar char="n"/>
              <a:defRPr>
                <a:solidFill>
                  <a:schemeClr val="tx1"/>
                </a:solidFill>
                <a:latin typeface="Arial" panose="020B0604020202020204" pitchFamily="34" charset="0"/>
              </a:defRPr>
            </a:lvl3pPr>
            <a:lvl4pPr marL="1600200" indent="-228600">
              <a:spcBef>
                <a:spcPct val="20000"/>
              </a:spcBef>
              <a:buClr>
                <a:srgbClr val="0933A0"/>
              </a:buClr>
              <a:buFont typeface="Monotype Sorts" pitchFamily="2" charset="2"/>
              <a:buChar char="n"/>
              <a:defRPr sz="1600">
                <a:solidFill>
                  <a:schemeClr val="tx1"/>
                </a:solidFill>
                <a:latin typeface="Arial" panose="020B0604020202020204" pitchFamily="34" charset="0"/>
              </a:defRPr>
            </a:lvl4pPr>
            <a:lvl5pPr marL="2057400" indent="-228600">
              <a:spcBef>
                <a:spcPct val="20000"/>
              </a:spcBef>
              <a:buClr>
                <a:srgbClr val="0933A0"/>
              </a:buClr>
              <a:buFont typeface="Monotype Sorts" pitchFamily="2" charset="2"/>
              <a:buChar char="n"/>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933A0"/>
              </a:buClr>
              <a:buFont typeface="Monotype Sorts" pitchFamily="2" charset="2"/>
              <a:buChar char="n"/>
              <a:defRPr sz="1400">
                <a:solidFill>
                  <a:schemeClr val="tx1"/>
                </a:solidFill>
                <a:latin typeface="Arial" panose="020B0604020202020204" pitchFamily="34" charset="0"/>
              </a:defRPr>
            </a:lvl9pPr>
          </a:lstStyle>
          <a:p>
            <a:pPr algn="ctr">
              <a:spcBef>
                <a:spcPct val="0"/>
              </a:spcBef>
              <a:buClrTx/>
              <a:buFontTx/>
              <a:buNone/>
              <a:defRPr/>
            </a:pPr>
            <a:r>
              <a:rPr lang="de-DE" altLang="de-DE" sz="788" b="1" dirty="0"/>
              <a:t>Gemeinsames zielgerichtetes Tun, von Werkzeugen unterstützt</a:t>
            </a:r>
          </a:p>
        </p:txBody>
      </p:sp>
      <p:pic>
        <p:nvPicPr>
          <p:cNvPr id="76" name="Grafik 75"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97460" y="437587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 name="Grafik 76"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7861" y="433828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 name="Grafik 77"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78498" y="4322231"/>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 name="Grafik 78"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95482" y="4634354"/>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0" name="Grafik 79" descr="man with a computer by yenlu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7831" y="4658965"/>
            <a:ext cx="181760" cy="170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itel 38">
            <a:extLst>
              <a:ext uri="{FF2B5EF4-FFF2-40B4-BE49-F238E27FC236}">
                <a16:creationId xmlns:a16="http://schemas.microsoft.com/office/drawing/2014/main" id="{EF21F251-CF6A-48BE-93F7-D3ACA7AD96EB}"/>
              </a:ext>
            </a:extLst>
          </p:cNvPr>
          <p:cNvSpPr>
            <a:spLocks noGrp="1"/>
          </p:cNvSpPr>
          <p:nvPr>
            <p:ph type="title"/>
          </p:nvPr>
        </p:nvSpPr>
        <p:spPr>
          <a:xfrm>
            <a:off x="1006588" y="564114"/>
            <a:ext cx="5828424" cy="410842"/>
          </a:xfrm>
        </p:spPr>
        <p:txBody>
          <a:bodyPr/>
          <a:lstStyle/>
          <a:p>
            <a:r>
              <a:rPr lang="de-DE" dirty="0"/>
              <a:t>Architektur- und Modellierungskonzepte</a:t>
            </a:r>
          </a:p>
        </p:txBody>
      </p:sp>
      <p:sp>
        <p:nvSpPr>
          <p:cNvPr id="43" name="Fußzeilenplatzhalter 42">
            <a:extLst>
              <a:ext uri="{FF2B5EF4-FFF2-40B4-BE49-F238E27FC236}">
                <a16:creationId xmlns:a16="http://schemas.microsoft.com/office/drawing/2014/main" id="{BFE27A50-FACE-48D1-BF32-215E57AC833C}"/>
              </a:ext>
            </a:extLst>
          </p:cNvPr>
          <p:cNvSpPr>
            <a:spLocks noGrp="1"/>
          </p:cNvSpPr>
          <p:nvPr>
            <p:ph type="ftr" sz="quarter" idx="11"/>
          </p:nvPr>
        </p:nvSpPr>
        <p:spPr/>
        <p:txBody>
          <a:bodyPr/>
          <a:lstStyle/>
          <a:p>
            <a:r>
              <a:rPr lang="de-DE"/>
              <a:t>Workshop Cassini</a:t>
            </a:r>
            <a:endParaRPr lang="de-DE" dirty="0"/>
          </a:p>
        </p:txBody>
      </p:sp>
      <p:sp>
        <p:nvSpPr>
          <p:cNvPr id="44" name="Foliennummernplatzhalter 43">
            <a:extLst>
              <a:ext uri="{FF2B5EF4-FFF2-40B4-BE49-F238E27FC236}">
                <a16:creationId xmlns:a16="http://schemas.microsoft.com/office/drawing/2014/main" id="{FDB278D0-531B-487F-8D24-ADB79856BF65}"/>
              </a:ext>
            </a:extLst>
          </p:cNvPr>
          <p:cNvSpPr>
            <a:spLocks noGrp="1"/>
          </p:cNvSpPr>
          <p:nvPr>
            <p:ph type="sldNum" sz="quarter" idx="12"/>
          </p:nvPr>
        </p:nvSpPr>
        <p:spPr/>
        <p:txBody>
          <a:bodyPr/>
          <a:lstStyle/>
          <a:p>
            <a:fld id="{FF5B989B-3D44-4151-A24D-9047C2235009}" type="slidenum">
              <a:rPr lang="de-DE" smtClean="0"/>
              <a:t>9</a:t>
            </a:fld>
            <a:endParaRPr lang="de-DE" dirty="0"/>
          </a:p>
        </p:txBody>
      </p:sp>
      <p:sp>
        <p:nvSpPr>
          <p:cNvPr id="4" name="Datumsplatzhalter 3">
            <a:extLst>
              <a:ext uri="{FF2B5EF4-FFF2-40B4-BE49-F238E27FC236}">
                <a16:creationId xmlns:a16="http://schemas.microsoft.com/office/drawing/2014/main" id="{34C6BC5F-4DD4-4408-BF70-30898ED9408F}"/>
              </a:ext>
            </a:extLst>
          </p:cNvPr>
          <p:cNvSpPr>
            <a:spLocks noGrp="1"/>
          </p:cNvSpPr>
          <p:nvPr>
            <p:ph type="dt" sz="half" idx="10"/>
          </p:nvPr>
        </p:nvSpPr>
        <p:spPr/>
        <p:txBody>
          <a:bodyPr/>
          <a:lstStyle/>
          <a:p>
            <a:fld id="{437A69E2-7C07-415E-BC71-0110570D0C1B}" type="datetime1">
              <a:rPr lang="de-DE" smtClean="0"/>
              <a:t>18.02.2019</a:t>
            </a:fld>
            <a:endParaRPr lang="de-DE" dirty="0"/>
          </a:p>
        </p:txBody>
      </p:sp>
    </p:spTree>
    <p:extLst>
      <p:ext uri="{BB962C8B-B14F-4D97-AF65-F5344CB8AC3E}">
        <p14:creationId xmlns:p14="http://schemas.microsoft.com/office/powerpoint/2010/main" val="1972627660"/>
      </p:ext>
    </p:extLst>
  </p:cSld>
  <p:clrMapOvr>
    <a:masterClrMapping/>
  </p:clrMapOvr>
</p:sld>
</file>

<file path=ppt/theme/theme1.xml><?xml version="1.0" encoding="utf-8"?>
<a:theme xmlns:a="http://schemas.openxmlformats.org/drawingml/2006/main" name="201200304-SOA-Tage">
  <a:themeElements>
    <a:clrScheme name="I2PM_Farben">
      <a:dk1>
        <a:srgbClr val="3E3D40"/>
      </a:dk1>
      <a:lt1>
        <a:sysClr val="window" lastClr="FFFFFF"/>
      </a:lt1>
      <a:dk2>
        <a:srgbClr val="97BF0D"/>
      </a:dk2>
      <a:lt2>
        <a:srgbClr val="FFFFFF"/>
      </a:lt2>
      <a:accent1>
        <a:srgbClr val="000000"/>
      </a:accent1>
      <a:accent2>
        <a:srgbClr val="E2007A"/>
      </a:accent2>
      <a:accent3>
        <a:srgbClr val="E7511E"/>
      </a:accent3>
      <a:accent4>
        <a:srgbClr val="97BF0D"/>
      </a:accent4>
      <a:accent5>
        <a:srgbClr val="FFFFFF"/>
      </a:accent5>
      <a:accent6>
        <a:srgbClr val="8B8B8B"/>
      </a:accent6>
      <a:hlink>
        <a:srgbClr val="171717"/>
      </a:hlink>
      <a:folHlink>
        <a:srgbClr val="E7511E"/>
      </a:folHlink>
    </a:clrScheme>
    <a:fontScheme name="Larissa Klassisch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XO_ppt_Vorlage">
  <a:themeElements>
    <a:clrScheme name="">
      <a:dk1>
        <a:srgbClr val="192126"/>
      </a:dk1>
      <a:lt1>
        <a:srgbClr val="FFFFFF"/>
      </a:lt1>
      <a:dk2>
        <a:srgbClr val="0099B9"/>
      </a:dk2>
      <a:lt2>
        <a:srgbClr val="4B575F"/>
      </a:lt2>
      <a:accent1>
        <a:srgbClr val="82AFB9"/>
      </a:accent1>
      <a:accent2>
        <a:srgbClr val="0099B9"/>
      </a:accent2>
      <a:accent3>
        <a:srgbClr val="FFFFFF"/>
      </a:accent3>
      <a:accent4>
        <a:srgbClr val="141B1F"/>
      </a:accent4>
      <a:accent5>
        <a:srgbClr val="C1D4D9"/>
      </a:accent5>
      <a:accent6>
        <a:srgbClr val="008AA7"/>
      </a:accent6>
      <a:hlink>
        <a:srgbClr val="00738B"/>
      </a:hlink>
      <a:folHlink>
        <a:srgbClr val="005B6D"/>
      </a:folHlink>
    </a:clrScheme>
    <a:fontScheme name="TEXO_ppt_Vorlage">
      <a:majorFont>
        <a:latin typeface="Verdana"/>
        <a:ea typeface="ＭＳ Ｐゴシック"/>
        <a:cs typeface=""/>
      </a:majorFont>
      <a:minorFont>
        <a:latin typeface="Verdana"/>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Arial" charset="0"/>
            <a:ea typeface="ＭＳ Ｐゴシック" pitchFamily="-12" charset="-128"/>
          </a:defRPr>
        </a:defPPr>
      </a:lstStyle>
    </a:spDef>
    <a:lnDef>
      <a:spPr bwMode="auto">
        <a:xfrm>
          <a:off x="0" y="0"/>
          <a:ext cx="1" cy="1"/>
        </a:xfrm>
        <a:custGeom>
          <a:avLst/>
          <a:gdLst/>
          <a:ahLst/>
          <a:cxnLst/>
          <a:rect l="0" t="0" r="0" b="0"/>
          <a:pathLst/>
        </a:custGeom>
        <a:solidFill>
          <a:srgbClr val="DDDDDD"/>
        </a:solidFill>
        <a:ln w="12700"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Arial" charset="0"/>
            <a:ea typeface="ＭＳ Ｐゴシック" pitchFamily="-12" charset="-128"/>
          </a:defRPr>
        </a:defPPr>
      </a:lstStyle>
    </a:lnDef>
  </a:objectDefaults>
  <a:extraClrSchemeLst>
    <a:extraClrScheme>
      <a:clrScheme name="TEXO_ppt_Vorla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XO_ppt_Vorla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XO_ppt_Vorla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XO_ppt_Vorla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XO_ppt_Vorla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XO_ppt_Vorla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XO_ppt_Vorlag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XO_ppt_Vorla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XO_ppt_Vorla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XO_ppt_Vorla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XO_ppt_Vorla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XO_ppt_Vorla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3187</Words>
  <Application>Microsoft Office PowerPoint</Application>
  <PresentationFormat>Bildschirmpräsentation (4:3)</PresentationFormat>
  <Paragraphs>781</Paragraphs>
  <Slides>25</Slides>
  <Notes>1</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25</vt:i4>
      </vt:variant>
    </vt:vector>
  </HeadingPairs>
  <TitlesOfParts>
    <vt:vector size="33" baseType="lpstr">
      <vt:lpstr>Arial</vt:lpstr>
      <vt:lpstr>Arial Black</vt:lpstr>
      <vt:lpstr>Calibri</vt:lpstr>
      <vt:lpstr>Monotype Sorts</vt:lpstr>
      <vt:lpstr>Verdana</vt:lpstr>
      <vt:lpstr>Wingdings</vt:lpstr>
      <vt:lpstr>201200304-SOA-Tage</vt:lpstr>
      <vt:lpstr>TEXO_ppt_Vorlage</vt:lpstr>
      <vt:lpstr>Geschäftsprozesse</vt:lpstr>
      <vt:lpstr>Es gibt keine Organisation ohne Geschäftsprozesse</vt:lpstr>
      <vt:lpstr>Blick auf die Welte: Was ist und was soll besser werden?</vt:lpstr>
      <vt:lpstr>Wirklichkeit strukturieren und Modellbildung für gemeinsames Tun</vt:lpstr>
      <vt:lpstr>Bestandteile von Prozessbeschreibungen</vt:lpstr>
      <vt:lpstr>Bestandteile von Prozessbeschreibungen</vt:lpstr>
      <vt:lpstr>Welchen Teil der Wirklichkeit soll ein Prozess ändern?</vt:lpstr>
      <vt:lpstr>Anforderungen an Prozesse</vt:lpstr>
      <vt:lpstr>Architektur- und Modellierungskonzepte</vt:lpstr>
      <vt:lpstr>Aspekte der Digitalisierung von Geschäftsprozessen</vt:lpstr>
      <vt:lpstr>Vorgehensstruktur als Basis für die Projektplanung</vt:lpstr>
      <vt:lpstr>Projektmanagement zum Prozessmanagement</vt:lpstr>
      <vt:lpstr>Organisatorische und technische Implementierung</vt:lpstr>
      <vt:lpstr>Betrieb und Monitoring</vt:lpstr>
      <vt:lpstr>Kontinuierliche Verbesserung</vt:lpstr>
      <vt:lpstr>Was sind nun Geschäftsprozesse?</vt:lpstr>
      <vt:lpstr>Insurance Scenario for M34  Dr. Claus Ziegler, metris GmbH Gerhard Held, SAP Research</vt:lpstr>
      <vt:lpstr>Versicherungs-Szenario: Story Flow (Vorschlag) </vt:lpstr>
      <vt:lpstr>Schritt 1: Mobile Schadenmeldung </vt:lpstr>
      <vt:lpstr>Schritte 2 &amp; 3: Beurteilung und Gutachten Schadenshöhe</vt:lpstr>
      <vt:lpstr>Schritt 4: Suche nach Sanierer</vt:lpstr>
      <vt:lpstr>Schritte 5 &amp; 6: Abklärung und Unterauftrag</vt:lpstr>
      <vt:lpstr>Schritte 7 &amp; 8: Angebot und Auftrag</vt:lpstr>
      <vt:lpstr>Schritt 9: Abtretung, Auftrag erledigt, Rechnung </vt:lpstr>
      <vt:lpstr>Schritt 10: Feedback an S und 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Geschäftsprozesse Realisieren2-V04-Kapitel 1</dc:title>
  <dc:creator>Albert Fleischmann</dc:creator>
  <cp:lastModifiedBy>Albert Fleischmann</cp:lastModifiedBy>
  <cp:revision>110</cp:revision>
  <dcterms:created xsi:type="dcterms:W3CDTF">2013-09-24T11:45:56Z</dcterms:created>
  <dcterms:modified xsi:type="dcterms:W3CDTF">2019-02-18T14:36:24Z</dcterms:modified>
</cp:coreProperties>
</file>